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8" r:id="rId2"/>
    <p:sldId id="259" r:id="rId3"/>
    <p:sldId id="260" r:id="rId4"/>
    <p:sldId id="261" r:id="rId5"/>
    <p:sldId id="262" r:id="rId6"/>
    <p:sldId id="265" r:id="rId7"/>
    <p:sldId id="256" r:id="rId8"/>
    <p:sldId id="257" r:id="rId9"/>
    <p:sldId id="266" r:id="rId10"/>
    <p:sldId id="268"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39185"/>
    <a:srgbClr val="6EB2B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F67E61-3D21-417F-9A56-6B8C91450CDA}" v="3" dt="2024-12-12T11:44:43.2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2373" autoAdjust="0"/>
  </p:normalViewPr>
  <p:slideViewPr>
    <p:cSldViewPr snapToGrid="0">
      <p:cViewPr varScale="1">
        <p:scale>
          <a:sx n="102" d="100"/>
          <a:sy n="102" d="100"/>
        </p:scale>
        <p:origin x="954"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briel Arzoin" userId="2def6dad38cef8a5" providerId="LiveId" clId="{8BF67E61-3D21-417F-9A56-6B8C91450CDA}"/>
    <pc:docChg chg="modSld">
      <pc:chgData name="Gabriel Arzoin" userId="2def6dad38cef8a5" providerId="LiveId" clId="{8BF67E61-3D21-417F-9A56-6B8C91450CDA}" dt="2024-12-12T11:44:43.217" v="2"/>
      <pc:docMkLst>
        <pc:docMk/>
      </pc:docMkLst>
      <pc:sldChg chg="modTransition">
        <pc:chgData name="Gabriel Arzoin" userId="2def6dad38cef8a5" providerId="LiveId" clId="{8BF67E61-3D21-417F-9A56-6B8C91450CDA}" dt="2024-12-12T11:44:43.217" v="2"/>
        <pc:sldMkLst>
          <pc:docMk/>
          <pc:sldMk cId="1602657748" sldId="259"/>
        </pc:sldMkLst>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ata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colors1.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63F6D5-4D29-4D3A-9627-85D7F6041F92}" type="doc">
      <dgm:prSet loTypeId="urn:microsoft.com/office/officeart/2018/5/layout/IconLeaf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8EE7A46D-6A54-47A7-8917-860C553AF6A3}">
      <dgm:prSet/>
      <dgm:spPr/>
      <dgm:t>
        <a:bodyPr/>
        <a:lstStyle/>
        <a:p>
          <a:pPr>
            <a:defRPr cap="all"/>
          </a:pPr>
          <a:r>
            <a:rPr lang="en-US"/>
            <a:t>RGPD : respect de la protection des données clients</a:t>
          </a:r>
        </a:p>
      </dgm:t>
    </dgm:pt>
    <dgm:pt modelId="{C2E3D8E3-99E8-4D57-AAB5-C5464A072C7B}" type="parTrans" cxnId="{AF51DE23-3155-4854-94E8-D59418FCB67C}">
      <dgm:prSet/>
      <dgm:spPr/>
      <dgm:t>
        <a:bodyPr/>
        <a:lstStyle/>
        <a:p>
          <a:endParaRPr lang="en-US"/>
        </a:p>
      </dgm:t>
    </dgm:pt>
    <dgm:pt modelId="{CE582D6D-B347-4C4A-A785-DF291FBDBD89}" type="sibTrans" cxnId="{AF51DE23-3155-4854-94E8-D59418FCB67C}">
      <dgm:prSet/>
      <dgm:spPr/>
      <dgm:t>
        <a:bodyPr/>
        <a:lstStyle/>
        <a:p>
          <a:endParaRPr lang="en-US"/>
        </a:p>
      </dgm:t>
    </dgm:pt>
    <dgm:pt modelId="{7862357C-F3D0-4DB8-AD88-E038221E26A9}">
      <dgm:prSet/>
      <dgm:spPr/>
      <dgm:t>
        <a:bodyPr/>
        <a:lstStyle/>
        <a:p>
          <a:pPr>
            <a:defRPr cap="all"/>
          </a:pPr>
          <a:r>
            <a:rPr lang="en-US"/>
            <a:t>Normes de transparence financière</a:t>
          </a:r>
        </a:p>
      </dgm:t>
    </dgm:pt>
    <dgm:pt modelId="{F0D77BBF-0EBA-4B32-89FD-F8263EE8A4AD}" type="parTrans" cxnId="{6C921250-4CCB-4E5D-A5C4-3E365AC8F420}">
      <dgm:prSet/>
      <dgm:spPr/>
      <dgm:t>
        <a:bodyPr/>
        <a:lstStyle/>
        <a:p>
          <a:endParaRPr lang="en-US"/>
        </a:p>
      </dgm:t>
    </dgm:pt>
    <dgm:pt modelId="{AE288DD1-C6A7-4E0C-AC58-A5358E92B628}" type="sibTrans" cxnId="{6C921250-4CCB-4E5D-A5C4-3E365AC8F420}">
      <dgm:prSet/>
      <dgm:spPr/>
      <dgm:t>
        <a:bodyPr/>
        <a:lstStyle/>
        <a:p>
          <a:endParaRPr lang="en-US"/>
        </a:p>
      </dgm:t>
    </dgm:pt>
    <dgm:pt modelId="{A761C09A-633B-4666-B385-440D144F003B}">
      <dgm:prSet/>
      <dgm:spPr/>
      <dgm:t>
        <a:bodyPr/>
        <a:lstStyle/>
        <a:p>
          <a:pPr>
            <a:defRPr cap="all"/>
          </a:pPr>
          <a:r>
            <a:rPr lang="en-US"/>
            <a:t>Normes environnementales : diagnostics énergétiques (DPE)</a:t>
          </a:r>
        </a:p>
      </dgm:t>
    </dgm:pt>
    <dgm:pt modelId="{D0AF00D3-FA51-4F94-9DF9-793D99744A7F}" type="parTrans" cxnId="{7A9B5742-CF08-4942-B1A0-0D2766EEA0EB}">
      <dgm:prSet/>
      <dgm:spPr/>
      <dgm:t>
        <a:bodyPr/>
        <a:lstStyle/>
        <a:p>
          <a:endParaRPr lang="en-US"/>
        </a:p>
      </dgm:t>
    </dgm:pt>
    <dgm:pt modelId="{C0788254-1548-41C6-BE24-6E003915AA3B}" type="sibTrans" cxnId="{7A9B5742-CF08-4942-B1A0-0D2766EEA0EB}">
      <dgm:prSet/>
      <dgm:spPr/>
      <dgm:t>
        <a:bodyPr/>
        <a:lstStyle/>
        <a:p>
          <a:endParaRPr lang="en-US"/>
        </a:p>
      </dgm:t>
    </dgm:pt>
    <dgm:pt modelId="{0950821C-2FB7-4256-A8C2-E246F26A013D}" type="pres">
      <dgm:prSet presAssocID="{2A63F6D5-4D29-4D3A-9627-85D7F6041F92}" presName="root" presStyleCnt="0">
        <dgm:presLayoutVars>
          <dgm:dir/>
          <dgm:resizeHandles val="exact"/>
        </dgm:presLayoutVars>
      </dgm:prSet>
      <dgm:spPr/>
    </dgm:pt>
    <dgm:pt modelId="{B2632BAB-6652-4DA5-8DA2-D83D80533923}" type="pres">
      <dgm:prSet presAssocID="{8EE7A46D-6A54-47A7-8917-860C553AF6A3}" presName="compNode" presStyleCnt="0"/>
      <dgm:spPr/>
    </dgm:pt>
    <dgm:pt modelId="{77AA91F5-A771-4FC4-975A-EEE6AD5303ED}" type="pres">
      <dgm:prSet presAssocID="{8EE7A46D-6A54-47A7-8917-860C553AF6A3}" presName="iconBgRect" presStyleLbl="bgShp" presStyleIdx="0" presStyleCnt="3"/>
      <dgm:spPr>
        <a:prstGeom prst="round2DiagRect">
          <a:avLst>
            <a:gd name="adj1" fmla="val 29727"/>
            <a:gd name="adj2" fmla="val 0"/>
          </a:avLst>
        </a:prstGeom>
      </dgm:spPr>
    </dgm:pt>
    <dgm:pt modelId="{7D9ED063-F572-42D3-B882-7B8126F93C5F}" type="pres">
      <dgm:prSet presAssocID="{8EE7A46D-6A54-47A7-8917-860C553AF6A3}"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cales of Justice"/>
        </a:ext>
      </dgm:extLst>
    </dgm:pt>
    <dgm:pt modelId="{CE03936A-6701-4AB8-B148-3142B90D1EB5}" type="pres">
      <dgm:prSet presAssocID="{8EE7A46D-6A54-47A7-8917-860C553AF6A3}" presName="spaceRect" presStyleCnt="0"/>
      <dgm:spPr/>
    </dgm:pt>
    <dgm:pt modelId="{1AB4134D-CA36-498C-B7D7-1D0CB580F249}" type="pres">
      <dgm:prSet presAssocID="{8EE7A46D-6A54-47A7-8917-860C553AF6A3}" presName="textRect" presStyleLbl="revTx" presStyleIdx="0" presStyleCnt="3">
        <dgm:presLayoutVars>
          <dgm:chMax val="1"/>
          <dgm:chPref val="1"/>
        </dgm:presLayoutVars>
      </dgm:prSet>
      <dgm:spPr/>
    </dgm:pt>
    <dgm:pt modelId="{C15957DA-2804-4B29-8B38-5263DF232EA6}" type="pres">
      <dgm:prSet presAssocID="{CE582D6D-B347-4C4A-A785-DF291FBDBD89}" presName="sibTrans" presStyleCnt="0"/>
      <dgm:spPr/>
    </dgm:pt>
    <dgm:pt modelId="{0B7F0C56-599C-4DDB-AA55-A88F0EE849FC}" type="pres">
      <dgm:prSet presAssocID="{7862357C-F3D0-4DB8-AD88-E038221E26A9}" presName="compNode" presStyleCnt="0"/>
      <dgm:spPr/>
    </dgm:pt>
    <dgm:pt modelId="{566C98C0-7A5E-4F9F-BA5F-44F269166E96}" type="pres">
      <dgm:prSet presAssocID="{7862357C-F3D0-4DB8-AD88-E038221E26A9}" presName="iconBgRect" presStyleLbl="bgShp" presStyleIdx="1" presStyleCnt="3"/>
      <dgm:spPr>
        <a:prstGeom prst="round2DiagRect">
          <a:avLst>
            <a:gd name="adj1" fmla="val 29727"/>
            <a:gd name="adj2" fmla="val 0"/>
          </a:avLst>
        </a:prstGeom>
      </dgm:spPr>
    </dgm:pt>
    <dgm:pt modelId="{1930B4D2-9C88-430A-A6B5-1CC30CCA23B0}" type="pres">
      <dgm:prSet presAssocID="{7862357C-F3D0-4DB8-AD88-E038221E26A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pward trend"/>
        </a:ext>
      </dgm:extLst>
    </dgm:pt>
    <dgm:pt modelId="{FC050C15-6CCE-44A0-AC1F-A2C02E9F9176}" type="pres">
      <dgm:prSet presAssocID="{7862357C-F3D0-4DB8-AD88-E038221E26A9}" presName="spaceRect" presStyleCnt="0"/>
      <dgm:spPr/>
    </dgm:pt>
    <dgm:pt modelId="{6CB25B13-3259-463E-B484-B490C70D1139}" type="pres">
      <dgm:prSet presAssocID="{7862357C-F3D0-4DB8-AD88-E038221E26A9}" presName="textRect" presStyleLbl="revTx" presStyleIdx="1" presStyleCnt="3">
        <dgm:presLayoutVars>
          <dgm:chMax val="1"/>
          <dgm:chPref val="1"/>
        </dgm:presLayoutVars>
      </dgm:prSet>
      <dgm:spPr/>
    </dgm:pt>
    <dgm:pt modelId="{D3DDDAE1-843C-4823-87DB-50165CDC1AD8}" type="pres">
      <dgm:prSet presAssocID="{AE288DD1-C6A7-4E0C-AC58-A5358E92B628}" presName="sibTrans" presStyleCnt="0"/>
      <dgm:spPr/>
    </dgm:pt>
    <dgm:pt modelId="{853DFCB7-9123-4A57-9D65-CB532699CA44}" type="pres">
      <dgm:prSet presAssocID="{A761C09A-633B-4666-B385-440D144F003B}" presName="compNode" presStyleCnt="0"/>
      <dgm:spPr/>
    </dgm:pt>
    <dgm:pt modelId="{51152119-22BB-4A9B-8B66-CF5DD5DC9BCC}" type="pres">
      <dgm:prSet presAssocID="{A761C09A-633B-4666-B385-440D144F003B}" presName="iconBgRect" presStyleLbl="bgShp" presStyleIdx="2" presStyleCnt="3"/>
      <dgm:spPr>
        <a:prstGeom prst="round2DiagRect">
          <a:avLst>
            <a:gd name="adj1" fmla="val 29727"/>
            <a:gd name="adj2" fmla="val 0"/>
          </a:avLst>
        </a:prstGeom>
      </dgm:spPr>
    </dgm:pt>
    <dgm:pt modelId="{8CA98A6E-B599-4FF0-8D6A-3C35A702E286}" type="pres">
      <dgm:prSet presAssocID="{A761C09A-633B-4666-B385-440D144F003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ôpital"/>
        </a:ext>
      </dgm:extLst>
    </dgm:pt>
    <dgm:pt modelId="{3039AB14-0CC9-4FE6-A436-6B687665662F}" type="pres">
      <dgm:prSet presAssocID="{A761C09A-633B-4666-B385-440D144F003B}" presName="spaceRect" presStyleCnt="0"/>
      <dgm:spPr/>
    </dgm:pt>
    <dgm:pt modelId="{9A728394-0808-40BD-B933-2F8FE4256776}" type="pres">
      <dgm:prSet presAssocID="{A761C09A-633B-4666-B385-440D144F003B}" presName="textRect" presStyleLbl="revTx" presStyleIdx="2" presStyleCnt="3">
        <dgm:presLayoutVars>
          <dgm:chMax val="1"/>
          <dgm:chPref val="1"/>
        </dgm:presLayoutVars>
      </dgm:prSet>
      <dgm:spPr/>
    </dgm:pt>
  </dgm:ptLst>
  <dgm:cxnLst>
    <dgm:cxn modelId="{A9CE7E0A-C291-4B16-8F8C-F3CCCB1DC4E8}" type="presOf" srcId="{7862357C-F3D0-4DB8-AD88-E038221E26A9}" destId="{6CB25B13-3259-463E-B484-B490C70D1139}" srcOrd="0" destOrd="0" presId="urn:microsoft.com/office/officeart/2018/5/layout/IconLeafLabelList"/>
    <dgm:cxn modelId="{AF51DE23-3155-4854-94E8-D59418FCB67C}" srcId="{2A63F6D5-4D29-4D3A-9627-85D7F6041F92}" destId="{8EE7A46D-6A54-47A7-8917-860C553AF6A3}" srcOrd="0" destOrd="0" parTransId="{C2E3D8E3-99E8-4D57-AAB5-C5464A072C7B}" sibTransId="{CE582D6D-B347-4C4A-A785-DF291FBDBD89}"/>
    <dgm:cxn modelId="{7A9B5742-CF08-4942-B1A0-0D2766EEA0EB}" srcId="{2A63F6D5-4D29-4D3A-9627-85D7F6041F92}" destId="{A761C09A-633B-4666-B385-440D144F003B}" srcOrd="2" destOrd="0" parTransId="{D0AF00D3-FA51-4F94-9DF9-793D99744A7F}" sibTransId="{C0788254-1548-41C6-BE24-6E003915AA3B}"/>
    <dgm:cxn modelId="{4569A142-B272-4347-9395-94F7847C002E}" type="presOf" srcId="{2A63F6D5-4D29-4D3A-9627-85D7F6041F92}" destId="{0950821C-2FB7-4256-A8C2-E246F26A013D}" srcOrd="0" destOrd="0" presId="urn:microsoft.com/office/officeart/2018/5/layout/IconLeafLabelList"/>
    <dgm:cxn modelId="{6C921250-4CCB-4E5D-A5C4-3E365AC8F420}" srcId="{2A63F6D5-4D29-4D3A-9627-85D7F6041F92}" destId="{7862357C-F3D0-4DB8-AD88-E038221E26A9}" srcOrd="1" destOrd="0" parTransId="{F0D77BBF-0EBA-4B32-89FD-F8263EE8A4AD}" sibTransId="{AE288DD1-C6A7-4E0C-AC58-A5358E92B628}"/>
    <dgm:cxn modelId="{72DD2494-33B6-480F-ADEC-FC9B067BD58C}" type="presOf" srcId="{8EE7A46D-6A54-47A7-8917-860C553AF6A3}" destId="{1AB4134D-CA36-498C-B7D7-1D0CB580F249}" srcOrd="0" destOrd="0" presId="urn:microsoft.com/office/officeart/2018/5/layout/IconLeafLabelList"/>
    <dgm:cxn modelId="{DD709FF6-D2FD-405C-936D-1DEAFC3D3348}" type="presOf" srcId="{A761C09A-633B-4666-B385-440D144F003B}" destId="{9A728394-0808-40BD-B933-2F8FE4256776}" srcOrd="0" destOrd="0" presId="urn:microsoft.com/office/officeart/2018/5/layout/IconLeafLabelList"/>
    <dgm:cxn modelId="{6A4C538E-9CE8-45EA-A5A3-26852E981BAA}" type="presParOf" srcId="{0950821C-2FB7-4256-A8C2-E246F26A013D}" destId="{B2632BAB-6652-4DA5-8DA2-D83D80533923}" srcOrd="0" destOrd="0" presId="urn:microsoft.com/office/officeart/2018/5/layout/IconLeafLabelList"/>
    <dgm:cxn modelId="{5A7CA886-8E72-4B8A-9DC8-FFD08A6607FE}" type="presParOf" srcId="{B2632BAB-6652-4DA5-8DA2-D83D80533923}" destId="{77AA91F5-A771-4FC4-975A-EEE6AD5303ED}" srcOrd="0" destOrd="0" presId="urn:microsoft.com/office/officeart/2018/5/layout/IconLeafLabelList"/>
    <dgm:cxn modelId="{7DD28A6B-99DF-4D57-8554-95D14688E740}" type="presParOf" srcId="{B2632BAB-6652-4DA5-8DA2-D83D80533923}" destId="{7D9ED063-F572-42D3-B882-7B8126F93C5F}" srcOrd="1" destOrd="0" presId="urn:microsoft.com/office/officeart/2018/5/layout/IconLeafLabelList"/>
    <dgm:cxn modelId="{F61197F8-69F5-470E-99DE-7E6A6800EFA6}" type="presParOf" srcId="{B2632BAB-6652-4DA5-8DA2-D83D80533923}" destId="{CE03936A-6701-4AB8-B148-3142B90D1EB5}" srcOrd="2" destOrd="0" presId="urn:microsoft.com/office/officeart/2018/5/layout/IconLeafLabelList"/>
    <dgm:cxn modelId="{C817BDFE-D316-42D0-B33A-FEBCA4881959}" type="presParOf" srcId="{B2632BAB-6652-4DA5-8DA2-D83D80533923}" destId="{1AB4134D-CA36-498C-B7D7-1D0CB580F249}" srcOrd="3" destOrd="0" presId="urn:microsoft.com/office/officeart/2018/5/layout/IconLeafLabelList"/>
    <dgm:cxn modelId="{C0BA235A-EAE9-499D-9381-C9860F00A94F}" type="presParOf" srcId="{0950821C-2FB7-4256-A8C2-E246F26A013D}" destId="{C15957DA-2804-4B29-8B38-5263DF232EA6}" srcOrd="1" destOrd="0" presId="urn:microsoft.com/office/officeart/2018/5/layout/IconLeafLabelList"/>
    <dgm:cxn modelId="{5255EE92-5B50-4FDB-ACDA-06013EF4AF46}" type="presParOf" srcId="{0950821C-2FB7-4256-A8C2-E246F26A013D}" destId="{0B7F0C56-599C-4DDB-AA55-A88F0EE849FC}" srcOrd="2" destOrd="0" presId="urn:microsoft.com/office/officeart/2018/5/layout/IconLeafLabelList"/>
    <dgm:cxn modelId="{030EE67D-2C7E-443E-AC3F-1751127878FE}" type="presParOf" srcId="{0B7F0C56-599C-4DDB-AA55-A88F0EE849FC}" destId="{566C98C0-7A5E-4F9F-BA5F-44F269166E96}" srcOrd="0" destOrd="0" presId="urn:microsoft.com/office/officeart/2018/5/layout/IconLeafLabelList"/>
    <dgm:cxn modelId="{718C4DD0-B884-40BD-B0EE-765A898B4571}" type="presParOf" srcId="{0B7F0C56-599C-4DDB-AA55-A88F0EE849FC}" destId="{1930B4D2-9C88-430A-A6B5-1CC30CCA23B0}" srcOrd="1" destOrd="0" presId="urn:microsoft.com/office/officeart/2018/5/layout/IconLeafLabelList"/>
    <dgm:cxn modelId="{69A46904-2EE4-42B5-BC50-EBC07F25697D}" type="presParOf" srcId="{0B7F0C56-599C-4DDB-AA55-A88F0EE849FC}" destId="{FC050C15-6CCE-44A0-AC1F-A2C02E9F9176}" srcOrd="2" destOrd="0" presId="urn:microsoft.com/office/officeart/2018/5/layout/IconLeafLabelList"/>
    <dgm:cxn modelId="{5849CBE8-CAAC-4B42-863A-24D5D0AC8E75}" type="presParOf" srcId="{0B7F0C56-599C-4DDB-AA55-A88F0EE849FC}" destId="{6CB25B13-3259-463E-B484-B490C70D1139}" srcOrd="3" destOrd="0" presId="urn:microsoft.com/office/officeart/2018/5/layout/IconLeafLabelList"/>
    <dgm:cxn modelId="{473D5CC2-03E2-4233-BDA0-66F9ECE810C2}" type="presParOf" srcId="{0950821C-2FB7-4256-A8C2-E246F26A013D}" destId="{D3DDDAE1-843C-4823-87DB-50165CDC1AD8}" srcOrd="3" destOrd="0" presId="urn:microsoft.com/office/officeart/2018/5/layout/IconLeafLabelList"/>
    <dgm:cxn modelId="{81045C63-B084-4772-A6E4-CB3B9AC45238}" type="presParOf" srcId="{0950821C-2FB7-4256-A8C2-E246F26A013D}" destId="{853DFCB7-9123-4A57-9D65-CB532699CA44}" srcOrd="4" destOrd="0" presId="urn:microsoft.com/office/officeart/2018/5/layout/IconLeafLabelList"/>
    <dgm:cxn modelId="{CDF66306-7EF7-4461-ACCF-E252D7552ADB}" type="presParOf" srcId="{853DFCB7-9123-4A57-9D65-CB532699CA44}" destId="{51152119-22BB-4A9B-8B66-CF5DD5DC9BCC}" srcOrd="0" destOrd="0" presId="urn:microsoft.com/office/officeart/2018/5/layout/IconLeafLabelList"/>
    <dgm:cxn modelId="{3C559995-1829-4078-929A-90290BF4DF0F}" type="presParOf" srcId="{853DFCB7-9123-4A57-9D65-CB532699CA44}" destId="{8CA98A6E-B599-4FF0-8D6A-3C35A702E286}" srcOrd="1" destOrd="0" presId="urn:microsoft.com/office/officeart/2018/5/layout/IconLeafLabelList"/>
    <dgm:cxn modelId="{B511EA5A-2B35-4A50-8DB4-CF605C03710F}" type="presParOf" srcId="{853DFCB7-9123-4A57-9D65-CB532699CA44}" destId="{3039AB14-0CC9-4FE6-A436-6B687665662F}" srcOrd="2" destOrd="0" presId="urn:microsoft.com/office/officeart/2018/5/layout/IconLeafLabelList"/>
    <dgm:cxn modelId="{9BD0011A-8FA8-4FCD-9C1E-8CBF825DC18D}" type="presParOf" srcId="{853DFCB7-9123-4A57-9D65-CB532699CA44}" destId="{9A728394-0808-40BD-B933-2F8FE4256776}" srcOrd="3" destOrd="0" presId="urn:microsoft.com/office/officeart/2018/5/layout/IconLeaf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8938D2C-E6B6-4366-86B5-F953823187EA}"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6F2C468D-4FC6-475E-9DE3-719B9F2F06DD}">
      <dgm:prSet/>
      <dgm:spPr/>
      <dgm:t>
        <a:bodyPr/>
        <a:lstStyle/>
        <a:p>
          <a:pPr>
            <a:lnSpc>
              <a:spcPct val="100000"/>
            </a:lnSpc>
          </a:pPr>
          <a:r>
            <a:rPr lang="en-US" b="1"/>
            <a:t>RGPD</a:t>
          </a:r>
          <a:endParaRPr lang="en-US"/>
        </a:p>
      </dgm:t>
    </dgm:pt>
    <dgm:pt modelId="{6B3B0117-D35F-40CB-A1CB-E327D886423C}" type="parTrans" cxnId="{7FD7BAA4-C0A0-48E3-A119-5EA64D2381C5}">
      <dgm:prSet/>
      <dgm:spPr/>
      <dgm:t>
        <a:bodyPr/>
        <a:lstStyle/>
        <a:p>
          <a:endParaRPr lang="en-US"/>
        </a:p>
      </dgm:t>
    </dgm:pt>
    <dgm:pt modelId="{55A473C1-FF34-42CE-BB71-FA96F010BB67}" type="sibTrans" cxnId="{7FD7BAA4-C0A0-48E3-A119-5EA64D2381C5}">
      <dgm:prSet/>
      <dgm:spPr/>
      <dgm:t>
        <a:bodyPr/>
        <a:lstStyle/>
        <a:p>
          <a:endParaRPr lang="en-US"/>
        </a:p>
      </dgm:t>
    </dgm:pt>
    <dgm:pt modelId="{BBCF2EBE-D561-4716-A635-C2828FF5854B}">
      <dgm:prSet custT="1"/>
      <dgm:spPr/>
      <dgm:t>
        <a:bodyPr/>
        <a:lstStyle/>
        <a:p>
          <a:pPr>
            <a:lnSpc>
              <a:spcPct val="100000"/>
            </a:lnSpc>
          </a:pPr>
          <a:r>
            <a:rPr lang="en-US" sz="1300" dirty="0"/>
            <a:t>✅ </a:t>
          </a:r>
          <a:r>
            <a:rPr lang="en-US" sz="1300" dirty="0" err="1"/>
            <a:t>Renforce</a:t>
          </a:r>
          <a:r>
            <a:rPr lang="en-US" sz="1300" dirty="0"/>
            <a:t> la </a:t>
          </a:r>
          <a:r>
            <a:rPr lang="en-US" sz="1300" dirty="0" err="1"/>
            <a:t>confiance</a:t>
          </a:r>
          <a:r>
            <a:rPr lang="en-US" sz="1300" dirty="0"/>
            <a:t> client</a:t>
          </a:r>
        </a:p>
      </dgm:t>
    </dgm:pt>
    <dgm:pt modelId="{2BA18C44-D216-4858-868B-52DE9CEFCB7B}" type="parTrans" cxnId="{DFA23688-6CEB-476B-A940-5A63149A1D52}">
      <dgm:prSet/>
      <dgm:spPr/>
      <dgm:t>
        <a:bodyPr/>
        <a:lstStyle/>
        <a:p>
          <a:endParaRPr lang="en-US"/>
        </a:p>
      </dgm:t>
    </dgm:pt>
    <dgm:pt modelId="{8B423FDA-350C-4E93-A487-06A7CBE17D33}" type="sibTrans" cxnId="{DFA23688-6CEB-476B-A940-5A63149A1D52}">
      <dgm:prSet/>
      <dgm:spPr/>
      <dgm:t>
        <a:bodyPr/>
        <a:lstStyle/>
        <a:p>
          <a:endParaRPr lang="en-US"/>
        </a:p>
      </dgm:t>
    </dgm:pt>
    <dgm:pt modelId="{E3438EBF-F950-483D-B8C8-9FB1E796602B}">
      <dgm:prSet custT="1"/>
      <dgm:spPr/>
      <dgm:t>
        <a:bodyPr/>
        <a:lstStyle/>
        <a:p>
          <a:pPr>
            <a:lnSpc>
              <a:spcPct val="100000"/>
            </a:lnSpc>
          </a:pPr>
          <a:r>
            <a:rPr lang="en-US" sz="1300" dirty="0"/>
            <a:t>✅ </a:t>
          </a:r>
          <a:r>
            <a:rPr lang="en-US" sz="1300" dirty="0" err="1"/>
            <a:t>Clarifie</a:t>
          </a:r>
          <a:r>
            <a:rPr lang="en-US" sz="1300" dirty="0"/>
            <a:t> les process internes</a:t>
          </a:r>
        </a:p>
      </dgm:t>
    </dgm:pt>
    <dgm:pt modelId="{44C8387A-F63F-4971-9CFF-F5C023BA8D29}" type="parTrans" cxnId="{CCD4D6DA-3E0F-43E2-A515-A23392BCD1F3}">
      <dgm:prSet/>
      <dgm:spPr/>
      <dgm:t>
        <a:bodyPr/>
        <a:lstStyle/>
        <a:p>
          <a:endParaRPr lang="en-US"/>
        </a:p>
      </dgm:t>
    </dgm:pt>
    <dgm:pt modelId="{90D76D6A-1F25-4330-AAD3-6EC667613F0B}" type="sibTrans" cxnId="{CCD4D6DA-3E0F-43E2-A515-A23392BCD1F3}">
      <dgm:prSet/>
      <dgm:spPr/>
      <dgm:t>
        <a:bodyPr/>
        <a:lstStyle/>
        <a:p>
          <a:endParaRPr lang="en-US"/>
        </a:p>
      </dgm:t>
    </dgm:pt>
    <dgm:pt modelId="{906BE5DD-A6A4-42DC-A3B6-E6A32165E446}">
      <dgm:prSet custT="1"/>
      <dgm:spPr/>
      <dgm:t>
        <a:bodyPr/>
        <a:lstStyle/>
        <a:p>
          <a:pPr>
            <a:lnSpc>
              <a:spcPct val="100000"/>
            </a:lnSpc>
          </a:pPr>
          <a:r>
            <a:rPr lang="en-US" sz="1300"/>
            <a:t>⚠️ Mise en conformité lourde</a:t>
          </a:r>
        </a:p>
      </dgm:t>
    </dgm:pt>
    <dgm:pt modelId="{64234733-70F3-4788-80AE-FCE4654806AA}" type="parTrans" cxnId="{FAB6A64F-4A5F-470C-B9D9-B0AFDDA9B32A}">
      <dgm:prSet/>
      <dgm:spPr/>
      <dgm:t>
        <a:bodyPr/>
        <a:lstStyle/>
        <a:p>
          <a:endParaRPr lang="en-US"/>
        </a:p>
      </dgm:t>
    </dgm:pt>
    <dgm:pt modelId="{796597B7-D81B-4CD8-8E11-678DD491BA5C}" type="sibTrans" cxnId="{FAB6A64F-4A5F-470C-B9D9-B0AFDDA9B32A}">
      <dgm:prSet/>
      <dgm:spPr/>
      <dgm:t>
        <a:bodyPr/>
        <a:lstStyle/>
        <a:p>
          <a:endParaRPr lang="en-US"/>
        </a:p>
      </dgm:t>
    </dgm:pt>
    <dgm:pt modelId="{1EAC575A-11FC-4592-A5E8-980C23E9A011}">
      <dgm:prSet custT="1"/>
      <dgm:spPr/>
      <dgm:t>
        <a:bodyPr/>
        <a:lstStyle/>
        <a:p>
          <a:pPr>
            <a:lnSpc>
              <a:spcPct val="100000"/>
            </a:lnSpc>
          </a:pPr>
          <a:r>
            <a:rPr lang="en-US" sz="1300" dirty="0"/>
            <a:t>⚠️ Formation &amp; </a:t>
          </a:r>
          <a:r>
            <a:rPr lang="en-US" sz="1300" dirty="0" err="1"/>
            <a:t>suivi</a:t>
          </a:r>
          <a:r>
            <a:rPr lang="en-US" sz="1300" dirty="0"/>
            <a:t> </a:t>
          </a:r>
          <a:r>
            <a:rPr lang="en-US" sz="1300" dirty="0" err="1"/>
            <a:t>nécessaires</a:t>
          </a:r>
          <a:endParaRPr lang="en-US" sz="1300" dirty="0"/>
        </a:p>
      </dgm:t>
    </dgm:pt>
    <dgm:pt modelId="{013EE953-1808-4CAA-AFA3-2E8BC3D7F411}" type="parTrans" cxnId="{DA87F0EA-B031-49DE-B49A-0D8C236EE15D}">
      <dgm:prSet/>
      <dgm:spPr/>
      <dgm:t>
        <a:bodyPr/>
        <a:lstStyle/>
        <a:p>
          <a:endParaRPr lang="en-US"/>
        </a:p>
      </dgm:t>
    </dgm:pt>
    <dgm:pt modelId="{890DBA6D-0CCC-40D0-B2F1-41F88D5AF231}" type="sibTrans" cxnId="{DA87F0EA-B031-49DE-B49A-0D8C236EE15D}">
      <dgm:prSet/>
      <dgm:spPr/>
      <dgm:t>
        <a:bodyPr/>
        <a:lstStyle/>
        <a:p>
          <a:endParaRPr lang="en-US"/>
        </a:p>
      </dgm:t>
    </dgm:pt>
    <dgm:pt modelId="{6940BE15-05A0-4B41-B6EF-4D2FEE29985C}">
      <dgm:prSet/>
      <dgm:spPr/>
      <dgm:t>
        <a:bodyPr/>
        <a:lstStyle/>
        <a:p>
          <a:pPr>
            <a:lnSpc>
              <a:spcPct val="100000"/>
            </a:lnSpc>
          </a:pPr>
          <a:r>
            <a:rPr lang="en-US" b="1"/>
            <a:t>Transparence financière</a:t>
          </a:r>
          <a:endParaRPr lang="en-US"/>
        </a:p>
      </dgm:t>
    </dgm:pt>
    <dgm:pt modelId="{CA699B64-24F3-4B51-A842-051D24F1BE56}" type="parTrans" cxnId="{21F1B922-036C-430D-9FB1-A88195C32F51}">
      <dgm:prSet/>
      <dgm:spPr/>
      <dgm:t>
        <a:bodyPr/>
        <a:lstStyle/>
        <a:p>
          <a:endParaRPr lang="en-US"/>
        </a:p>
      </dgm:t>
    </dgm:pt>
    <dgm:pt modelId="{47A0CB9A-A5CF-4917-BBE3-CA15C23A6644}" type="sibTrans" cxnId="{21F1B922-036C-430D-9FB1-A88195C32F51}">
      <dgm:prSet/>
      <dgm:spPr/>
      <dgm:t>
        <a:bodyPr/>
        <a:lstStyle/>
        <a:p>
          <a:endParaRPr lang="en-US"/>
        </a:p>
      </dgm:t>
    </dgm:pt>
    <dgm:pt modelId="{00A2528F-8F5C-43B9-81B0-6E10EBC744D8}">
      <dgm:prSet custT="1"/>
      <dgm:spPr/>
      <dgm:t>
        <a:bodyPr/>
        <a:lstStyle/>
        <a:p>
          <a:pPr>
            <a:lnSpc>
              <a:spcPct val="100000"/>
            </a:lnSpc>
          </a:pPr>
          <a:r>
            <a:rPr lang="en-US" sz="1300" dirty="0"/>
            <a:t>✅ </a:t>
          </a:r>
          <a:r>
            <a:rPr lang="en-US" sz="1300" dirty="0" err="1"/>
            <a:t>Valorise</a:t>
          </a:r>
          <a:r>
            <a:rPr lang="en-US" sz="1300" dirty="0"/>
            <a:t> </a:t>
          </a:r>
          <a:r>
            <a:rPr lang="en-US" sz="1300" dirty="0" err="1"/>
            <a:t>notre</a:t>
          </a:r>
          <a:r>
            <a:rPr lang="en-US" sz="1300" dirty="0"/>
            <a:t> image</a:t>
          </a:r>
        </a:p>
      </dgm:t>
    </dgm:pt>
    <dgm:pt modelId="{C1203C5A-951D-42BF-86DC-4890D96D7828}" type="parTrans" cxnId="{08C9DF61-CE6E-4625-85C5-F2243A668717}">
      <dgm:prSet/>
      <dgm:spPr/>
      <dgm:t>
        <a:bodyPr/>
        <a:lstStyle/>
        <a:p>
          <a:endParaRPr lang="en-US"/>
        </a:p>
      </dgm:t>
    </dgm:pt>
    <dgm:pt modelId="{D6D31066-B465-426F-BABE-A78241B7F616}" type="sibTrans" cxnId="{08C9DF61-CE6E-4625-85C5-F2243A668717}">
      <dgm:prSet/>
      <dgm:spPr/>
      <dgm:t>
        <a:bodyPr/>
        <a:lstStyle/>
        <a:p>
          <a:endParaRPr lang="en-US"/>
        </a:p>
      </dgm:t>
    </dgm:pt>
    <dgm:pt modelId="{1F62A712-CD12-4438-BD9D-65FC9AA6BE94}">
      <dgm:prSet custT="1"/>
      <dgm:spPr/>
      <dgm:t>
        <a:bodyPr/>
        <a:lstStyle/>
        <a:p>
          <a:pPr>
            <a:lnSpc>
              <a:spcPct val="100000"/>
            </a:lnSpc>
          </a:pPr>
          <a:r>
            <a:rPr lang="en-US" sz="1300" dirty="0"/>
            <a:t>✅ </a:t>
          </a:r>
          <a:r>
            <a:rPr lang="en-US" sz="1300" dirty="0" err="1"/>
            <a:t>Facilite</a:t>
          </a:r>
          <a:r>
            <a:rPr lang="en-US" sz="1300" dirty="0"/>
            <a:t> les relations </a:t>
          </a:r>
          <a:r>
            <a:rPr lang="en-US" sz="1300" dirty="0" err="1"/>
            <a:t>bancaires</a:t>
          </a:r>
          <a:endParaRPr lang="en-US" sz="1300" dirty="0"/>
        </a:p>
      </dgm:t>
    </dgm:pt>
    <dgm:pt modelId="{B678062E-1E32-489C-9989-86D227B76693}" type="parTrans" cxnId="{AAA2C4D5-D534-428E-9924-7AD7BB50AC4F}">
      <dgm:prSet/>
      <dgm:spPr/>
      <dgm:t>
        <a:bodyPr/>
        <a:lstStyle/>
        <a:p>
          <a:endParaRPr lang="en-US"/>
        </a:p>
      </dgm:t>
    </dgm:pt>
    <dgm:pt modelId="{98D6E7FE-B3D4-4F3A-A0A8-499D8504961C}" type="sibTrans" cxnId="{AAA2C4D5-D534-428E-9924-7AD7BB50AC4F}">
      <dgm:prSet/>
      <dgm:spPr/>
      <dgm:t>
        <a:bodyPr/>
        <a:lstStyle/>
        <a:p>
          <a:endParaRPr lang="en-US"/>
        </a:p>
      </dgm:t>
    </dgm:pt>
    <dgm:pt modelId="{6B316CA7-B816-49C2-950C-650C55978643}">
      <dgm:prSet custT="1"/>
      <dgm:spPr/>
      <dgm:t>
        <a:bodyPr/>
        <a:lstStyle/>
        <a:p>
          <a:pPr>
            <a:lnSpc>
              <a:spcPct val="100000"/>
            </a:lnSpc>
          </a:pPr>
          <a:r>
            <a:rPr lang="en-US" sz="1300" dirty="0"/>
            <a:t>⚠️ Gestion </a:t>
          </a:r>
          <a:r>
            <a:rPr lang="en-US" sz="1300" dirty="0" err="1"/>
            <a:t>comptable</a:t>
          </a:r>
          <a:r>
            <a:rPr lang="en-US" sz="1300" dirty="0"/>
            <a:t> plus </a:t>
          </a:r>
          <a:r>
            <a:rPr lang="en-US" sz="1300" dirty="0" err="1"/>
            <a:t>rigoureuse</a:t>
          </a:r>
          <a:endParaRPr lang="en-US" sz="1300" dirty="0"/>
        </a:p>
      </dgm:t>
    </dgm:pt>
    <dgm:pt modelId="{1B03E9B8-E43F-4069-A1A3-0370D6ADD2D3}" type="parTrans" cxnId="{0F2E3FB3-6A6B-485A-A18B-5D6A0CEB310A}">
      <dgm:prSet/>
      <dgm:spPr/>
      <dgm:t>
        <a:bodyPr/>
        <a:lstStyle/>
        <a:p>
          <a:endParaRPr lang="en-US"/>
        </a:p>
      </dgm:t>
    </dgm:pt>
    <dgm:pt modelId="{302EA477-22DD-4757-B289-54FD061C8225}" type="sibTrans" cxnId="{0F2E3FB3-6A6B-485A-A18B-5D6A0CEB310A}">
      <dgm:prSet/>
      <dgm:spPr/>
      <dgm:t>
        <a:bodyPr/>
        <a:lstStyle/>
        <a:p>
          <a:endParaRPr lang="en-US"/>
        </a:p>
      </dgm:t>
    </dgm:pt>
    <dgm:pt modelId="{4E8D20CA-67CF-4D26-B207-50FADCD3F035}">
      <dgm:prSet custT="1"/>
      <dgm:spPr/>
      <dgm:t>
        <a:bodyPr/>
        <a:lstStyle/>
        <a:p>
          <a:pPr>
            <a:lnSpc>
              <a:spcPct val="100000"/>
            </a:lnSpc>
          </a:pPr>
          <a:r>
            <a:rPr lang="en-US" sz="1300" dirty="0"/>
            <a:t>⚠️ Risque de sanction</a:t>
          </a:r>
        </a:p>
      </dgm:t>
    </dgm:pt>
    <dgm:pt modelId="{B899432F-0962-4303-8493-C821770A7026}" type="parTrans" cxnId="{62B593C7-F0F3-451F-AAE6-612750D5DD55}">
      <dgm:prSet/>
      <dgm:spPr/>
      <dgm:t>
        <a:bodyPr/>
        <a:lstStyle/>
        <a:p>
          <a:endParaRPr lang="en-US"/>
        </a:p>
      </dgm:t>
    </dgm:pt>
    <dgm:pt modelId="{9B76A84D-3857-45EB-80AD-1EA3700744F0}" type="sibTrans" cxnId="{62B593C7-F0F3-451F-AAE6-612750D5DD55}">
      <dgm:prSet/>
      <dgm:spPr/>
      <dgm:t>
        <a:bodyPr/>
        <a:lstStyle/>
        <a:p>
          <a:endParaRPr lang="en-US"/>
        </a:p>
      </dgm:t>
    </dgm:pt>
    <dgm:pt modelId="{D6BA2ADA-893B-469B-8988-01A4AF24E730}">
      <dgm:prSet/>
      <dgm:spPr/>
      <dgm:t>
        <a:bodyPr/>
        <a:lstStyle/>
        <a:p>
          <a:pPr>
            <a:lnSpc>
              <a:spcPct val="100000"/>
            </a:lnSpc>
          </a:pPr>
          <a:r>
            <a:rPr lang="en-US" b="1"/>
            <a:t>Normes environnementales (DPE)</a:t>
          </a:r>
          <a:endParaRPr lang="en-US"/>
        </a:p>
      </dgm:t>
    </dgm:pt>
    <dgm:pt modelId="{F65B95C1-A0F4-46BD-A134-346FD8CAC661}" type="parTrans" cxnId="{03EE3A82-0AAB-4465-91BB-CAB00C818A70}">
      <dgm:prSet/>
      <dgm:spPr/>
      <dgm:t>
        <a:bodyPr/>
        <a:lstStyle/>
        <a:p>
          <a:endParaRPr lang="en-US"/>
        </a:p>
      </dgm:t>
    </dgm:pt>
    <dgm:pt modelId="{051FCA45-E70D-42D9-A524-482E225E7A48}" type="sibTrans" cxnId="{03EE3A82-0AAB-4465-91BB-CAB00C818A70}">
      <dgm:prSet/>
      <dgm:spPr/>
      <dgm:t>
        <a:bodyPr/>
        <a:lstStyle/>
        <a:p>
          <a:endParaRPr lang="en-US"/>
        </a:p>
      </dgm:t>
    </dgm:pt>
    <dgm:pt modelId="{B51E1885-5F0E-4517-B729-7714A05225F8}">
      <dgm:prSet custT="1"/>
      <dgm:spPr/>
      <dgm:t>
        <a:bodyPr/>
        <a:lstStyle/>
        <a:p>
          <a:pPr>
            <a:lnSpc>
              <a:spcPct val="100000"/>
            </a:lnSpc>
          </a:pPr>
          <a:r>
            <a:rPr lang="en-US" sz="1300" dirty="0"/>
            <a:t>✅ </a:t>
          </a:r>
          <a:r>
            <a:rPr lang="en-US" sz="1300" dirty="0" err="1"/>
            <a:t>Valorise</a:t>
          </a:r>
          <a:r>
            <a:rPr lang="en-US" sz="1300" dirty="0"/>
            <a:t> les </a:t>
          </a:r>
          <a:r>
            <a:rPr lang="en-US" sz="1300" dirty="0" err="1"/>
            <a:t>biens</a:t>
          </a:r>
          <a:r>
            <a:rPr lang="en-US" sz="1300" dirty="0"/>
            <a:t> performants</a:t>
          </a:r>
        </a:p>
      </dgm:t>
    </dgm:pt>
    <dgm:pt modelId="{E51D1645-0146-4B7B-A9BF-C5819E8D80BB}" type="parTrans" cxnId="{9B5772E5-86D3-4759-AC08-6F261AF773B3}">
      <dgm:prSet/>
      <dgm:spPr/>
      <dgm:t>
        <a:bodyPr/>
        <a:lstStyle/>
        <a:p>
          <a:endParaRPr lang="en-US"/>
        </a:p>
      </dgm:t>
    </dgm:pt>
    <dgm:pt modelId="{0F9A4E3B-F27B-4DF3-8536-6DD6401ED6D6}" type="sibTrans" cxnId="{9B5772E5-86D3-4759-AC08-6F261AF773B3}">
      <dgm:prSet/>
      <dgm:spPr/>
      <dgm:t>
        <a:bodyPr/>
        <a:lstStyle/>
        <a:p>
          <a:endParaRPr lang="en-US"/>
        </a:p>
      </dgm:t>
    </dgm:pt>
    <dgm:pt modelId="{95C9EA3F-0D5B-4425-A436-14AD694ABE5D}">
      <dgm:prSet custT="1"/>
      <dgm:spPr/>
      <dgm:t>
        <a:bodyPr/>
        <a:lstStyle/>
        <a:p>
          <a:pPr>
            <a:lnSpc>
              <a:spcPct val="100000"/>
            </a:lnSpc>
          </a:pPr>
          <a:r>
            <a:rPr lang="en-US" sz="1300" dirty="0"/>
            <a:t>✅ Ouvre des services de conseil et travaux</a:t>
          </a:r>
        </a:p>
      </dgm:t>
    </dgm:pt>
    <dgm:pt modelId="{4507DBA8-53D4-40EC-AC8E-2F4A68884CA2}" type="parTrans" cxnId="{04DA9DCD-F7CC-406D-92D3-8E81CA06C926}">
      <dgm:prSet/>
      <dgm:spPr/>
      <dgm:t>
        <a:bodyPr/>
        <a:lstStyle/>
        <a:p>
          <a:endParaRPr lang="en-US"/>
        </a:p>
      </dgm:t>
    </dgm:pt>
    <dgm:pt modelId="{9534A26D-3287-44F4-AFE8-18CDB06AC463}" type="sibTrans" cxnId="{04DA9DCD-F7CC-406D-92D3-8E81CA06C926}">
      <dgm:prSet/>
      <dgm:spPr/>
      <dgm:t>
        <a:bodyPr/>
        <a:lstStyle/>
        <a:p>
          <a:endParaRPr lang="en-US"/>
        </a:p>
      </dgm:t>
    </dgm:pt>
    <dgm:pt modelId="{F8BB4205-8731-4E56-AD83-ABC02D635936}">
      <dgm:prSet custT="1"/>
      <dgm:spPr/>
      <dgm:t>
        <a:bodyPr/>
        <a:lstStyle/>
        <a:p>
          <a:pPr>
            <a:lnSpc>
              <a:spcPct val="100000"/>
            </a:lnSpc>
          </a:pPr>
          <a:r>
            <a:rPr lang="en-US" sz="1300" dirty="0"/>
            <a:t>⚠️ </a:t>
          </a:r>
          <a:r>
            <a:rPr lang="en-US" sz="1300" dirty="0" err="1"/>
            <a:t>Difficultés</a:t>
          </a:r>
          <a:r>
            <a:rPr lang="en-US" sz="1300" dirty="0"/>
            <a:t> de vente/location des </a:t>
          </a:r>
          <a:r>
            <a:rPr lang="en-US" sz="1300" dirty="0" err="1"/>
            <a:t>passoires</a:t>
          </a:r>
          <a:endParaRPr lang="en-US" sz="1300" dirty="0"/>
        </a:p>
      </dgm:t>
    </dgm:pt>
    <dgm:pt modelId="{E19E74FC-56CB-4030-8F60-6B5075A9DFFA}" type="parTrans" cxnId="{121CA399-5E66-482E-BFE2-D34F20400BB2}">
      <dgm:prSet/>
      <dgm:spPr/>
      <dgm:t>
        <a:bodyPr/>
        <a:lstStyle/>
        <a:p>
          <a:endParaRPr lang="en-US"/>
        </a:p>
      </dgm:t>
    </dgm:pt>
    <dgm:pt modelId="{DFCFA4C6-D559-42CE-8774-0A07522AC048}" type="sibTrans" cxnId="{121CA399-5E66-482E-BFE2-D34F20400BB2}">
      <dgm:prSet/>
      <dgm:spPr/>
      <dgm:t>
        <a:bodyPr/>
        <a:lstStyle/>
        <a:p>
          <a:endParaRPr lang="en-US"/>
        </a:p>
      </dgm:t>
    </dgm:pt>
    <dgm:pt modelId="{7EF46200-7D62-4E78-8C45-25378EB78D6E}">
      <dgm:prSet custT="1"/>
      <dgm:spPr/>
      <dgm:t>
        <a:bodyPr/>
        <a:lstStyle/>
        <a:p>
          <a:pPr>
            <a:lnSpc>
              <a:spcPct val="100000"/>
            </a:lnSpc>
          </a:pPr>
          <a:r>
            <a:rPr lang="en-US" sz="1300" dirty="0"/>
            <a:t>⚠️ Travaux </a:t>
          </a:r>
          <a:r>
            <a:rPr lang="en-US" sz="1300" dirty="0" err="1"/>
            <a:t>coûteux</a:t>
          </a:r>
          <a:r>
            <a:rPr lang="en-US" sz="1300" dirty="0"/>
            <a:t> </a:t>
          </a:r>
          <a:r>
            <a:rPr lang="en-US" sz="1300" dirty="0" err="1"/>
            <a:t>imposés</a:t>
          </a:r>
          <a:endParaRPr lang="en-US" sz="1300" dirty="0"/>
        </a:p>
      </dgm:t>
    </dgm:pt>
    <dgm:pt modelId="{B2215E0E-2E79-40B4-8549-D4C28C8F4AB6}" type="parTrans" cxnId="{C16B18D3-45E1-4906-935A-B03A407CA90E}">
      <dgm:prSet/>
      <dgm:spPr/>
      <dgm:t>
        <a:bodyPr/>
        <a:lstStyle/>
        <a:p>
          <a:endParaRPr lang="en-US"/>
        </a:p>
      </dgm:t>
    </dgm:pt>
    <dgm:pt modelId="{9D6DC96E-CA54-4A2F-9A9F-0C19F7BC7F72}" type="sibTrans" cxnId="{C16B18D3-45E1-4906-935A-B03A407CA90E}">
      <dgm:prSet/>
      <dgm:spPr/>
      <dgm:t>
        <a:bodyPr/>
        <a:lstStyle/>
        <a:p>
          <a:endParaRPr lang="en-US"/>
        </a:p>
      </dgm:t>
    </dgm:pt>
    <dgm:pt modelId="{E210FADF-4217-43DB-90A0-088D6B167310}" type="pres">
      <dgm:prSet presAssocID="{28938D2C-E6B6-4366-86B5-F953823187EA}" presName="root" presStyleCnt="0">
        <dgm:presLayoutVars>
          <dgm:dir/>
          <dgm:resizeHandles val="exact"/>
        </dgm:presLayoutVars>
      </dgm:prSet>
      <dgm:spPr/>
    </dgm:pt>
    <dgm:pt modelId="{E37315D3-72B9-4164-B6C4-251F3EFCC27E}" type="pres">
      <dgm:prSet presAssocID="{6F2C468D-4FC6-475E-9DE3-719B9F2F06DD}" presName="compNode" presStyleCnt="0"/>
      <dgm:spPr/>
    </dgm:pt>
    <dgm:pt modelId="{5648AAC0-94A5-494F-8740-F44B7B07D55B}" type="pres">
      <dgm:prSet presAssocID="{6F2C468D-4FC6-475E-9DE3-719B9F2F06DD}" presName="bgRect" presStyleLbl="bgShp" presStyleIdx="0" presStyleCnt="3" custLinFactNeighborX="1087"/>
      <dgm:spPr/>
    </dgm:pt>
    <dgm:pt modelId="{3F59A663-F549-4494-AD18-E75941130AB5}" type="pres">
      <dgm:prSet presAssocID="{6F2C468D-4FC6-475E-9DE3-719B9F2F06D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Poignée de main"/>
        </a:ext>
      </dgm:extLst>
    </dgm:pt>
    <dgm:pt modelId="{21315650-F671-43DE-BBAB-BE4B310544A1}" type="pres">
      <dgm:prSet presAssocID="{6F2C468D-4FC6-475E-9DE3-719B9F2F06DD}" presName="spaceRect" presStyleCnt="0"/>
      <dgm:spPr/>
    </dgm:pt>
    <dgm:pt modelId="{1141EC60-CC3E-42EA-B597-CDDD28849396}" type="pres">
      <dgm:prSet presAssocID="{6F2C468D-4FC6-475E-9DE3-719B9F2F06DD}" presName="parTx" presStyleLbl="revTx" presStyleIdx="0" presStyleCnt="6">
        <dgm:presLayoutVars>
          <dgm:chMax val="0"/>
          <dgm:chPref val="0"/>
        </dgm:presLayoutVars>
      </dgm:prSet>
      <dgm:spPr/>
    </dgm:pt>
    <dgm:pt modelId="{851581B0-45F7-4277-8B69-71A2484910E6}" type="pres">
      <dgm:prSet presAssocID="{6F2C468D-4FC6-475E-9DE3-719B9F2F06DD}" presName="desTx" presStyleLbl="revTx" presStyleIdx="1" presStyleCnt="6">
        <dgm:presLayoutVars/>
      </dgm:prSet>
      <dgm:spPr/>
    </dgm:pt>
    <dgm:pt modelId="{E8963BBE-4868-48DB-BCBF-E711ADA8FF92}" type="pres">
      <dgm:prSet presAssocID="{55A473C1-FF34-42CE-BB71-FA96F010BB67}" presName="sibTrans" presStyleCnt="0"/>
      <dgm:spPr/>
    </dgm:pt>
    <dgm:pt modelId="{089741CA-6D27-42B7-A854-881F3857C3F1}" type="pres">
      <dgm:prSet presAssocID="{6940BE15-05A0-4B41-B6EF-4D2FEE29985C}" presName="compNode" presStyleCnt="0"/>
      <dgm:spPr/>
    </dgm:pt>
    <dgm:pt modelId="{85766471-238B-4FFC-A1AF-CB9AA04F176B}" type="pres">
      <dgm:prSet presAssocID="{6940BE15-05A0-4B41-B6EF-4D2FEE29985C}" presName="bgRect" presStyleLbl="bgShp" presStyleIdx="1" presStyleCnt="3" custAng="0"/>
      <dgm:spPr/>
    </dgm:pt>
    <dgm:pt modelId="{99032160-32BA-4DAD-B289-D8566A599001}" type="pres">
      <dgm:prSet presAssocID="{6940BE15-05A0-4B41-B6EF-4D2FEE29985C}"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oche"/>
        </a:ext>
      </dgm:extLst>
    </dgm:pt>
    <dgm:pt modelId="{59B66FE4-A808-47A9-9019-314EA24D7A4B}" type="pres">
      <dgm:prSet presAssocID="{6940BE15-05A0-4B41-B6EF-4D2FEE29985C}" presName="spaceRect" presStyleCnt="0"/>
      <dgm:spPr/>
    </dgm:pt>
    <dgm:pt modelId="{8FA7CE48-EA6B-4FA5-BB0B-1F89EBAF17E9}" type="pres">
      <dgm:prSet presAssocID="{6940BE15-05A0-4B41-B6EF-4D2FEE29985C}" presName="parTx" presStyleLbl="revTx" presStyleIdx="2" presStyleCnt="6">
        <dgm:presLayoutVars>
          <dgm:chMax val="0"/>
          <dgm:chPref val="0"/>
        </dgm:presLayoutVars>
      </dgm:prSet>
      <dgm:spPr/>
    </dgm:pt>
    <dgm:pt modelId="{06D80729-0768-4D53-B7A5-CCCD34C8D1FA}" type="pres">
      <dgm:prSet presAssocID="{6940BE15-05A0-4B41-B6EF-4D2FEE29985C}" presName="desTx" presStyleLbl="revTx" presStyleIdx="3" presStyleCnt="6">
        <dgm:presLayoutVars/>
      </dgm:prSet>
      <dgm:spPr/>
    </dgm:pt>
    <dgm:pt modelId="{6FD08C34-37C2-4E73-93B2-CF75D258D54F}" type="pres">
      <dgm:prSet presAssocID="{47A0CB9A-A5CF-4917-BBE3-CA15C23A6644}" presName="sibTrans" presStyleCnt="0"/>
      <dgm:spPr/>
    </dgm:pt>
    <dgm:pt modelId="{11176413-CC6B-402E-98D0-8B79F5080385}" type="pres">
      <dgm:prSet presAssocID="{D6BA2ADA-893B-469B-8988-01A4AF24E730}" presName="compNode" presStyleCnt="0"/>
      <dgm:spPr/>
    </dgm:pt>
    <dgm:pt modelId="{AECF7D97-14E9-4B39-AEBA-C4B4F3338F13}" type="pres">
      <dgm:prSet presAssocID="{D6BA2ADA-893B-469B-8988-01A4AF24E730}" presName="bgRect" presStyleLbl="bgShp" presStyleIdx="2" presStyleCnt="3"/>
      <dgm:spPr/>
    </dgm:pt>
    <dgm:pt modelId="{5EE35ACA-3082-4285-9C5A-9A18FA85EA8D}" type="pres">
      <dgm:prSet presAssocID="{D6BA2ADA-893B-469B-8988-01A4AF24E73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Questions"/>
        </a:ext>
      </dgm:extLst>
    </dgm:pt>
    <dgm:pt modelId="{2E967DE8-BD2C-4CA0-8B64-F453D27377DF}" type="pres">
      <dgm:prSet presAssocID="{D6BA2ADA-893B-469B-8988-01A4AF24E730}" presName="spaceRect" presStyleCnt="0"/>
      <dgm:spPr/>
    </dgm:pt>
    <dgm:pt modelId="{A649B603-5FF8-4E78-AC83-235934B59E1D}" type="pres">
      <dgm:prSet presAssocID="{D6BA2ADA-893B-469B-8988-01A4AF24E730}" presName="parTx" presStyleLbl="revTx" presStyleIdx="4" presStyleCnt="6">
        <dgm:presLayoutVars>
          <dgm:chMax val="0"/>
          <dgm:chPref val="0"/>
        </dgm:presLayoutVars>
      </dgm:prSet>
      <dgm:spPr/>
    </dgm:pt>
    <dgm:pt modelId="{3FDC99E1-A695-4F8E-B1C6-0FB1427908B0}" type="pres">
      <dgm:prSet presAssocID="{D6BA2ADA-893B-469B-8988-01A4AF24E730}" presName="desTx" presStyleLbl="revTx" presStyleIdx="5" presStyleCnt="6">
        <dgm:presLayoutVars/>
      </dgm:prSet>
      <dgm:spPr/>
    </dgm:pt>
  </dgm:ptLst>
  <dgm:cxnLst>
    <dgm:cxn modelId="{ABA15816-172B-44AD-B9CF-AA852AD16ACE}" type="presOf" srcId="{28938D2C-E6B6-4366-86B5-F953823187EA}" destId="{E210FADF-4217-43DB-90A0-088D6B167310}" srcOrd="0" destOrd="0" presId="urn:microsoft.com/office/officeart/2018/2/layout/IconVerticalSolidList"/>
    <dgm:cxn modelId="{21F1B922-036C-430D-9FB1-A88195C32F51}" srcId="{28938D2C-E6B6-4366-86B5-F953823187EA}" destId="{6940BE15-05A0-4B41-B6EF-4D2FEE29985C}" srcOrd="1" destOrd="0" parTransId="{CA699B64-24F3-4B51-A842-051D24F1BE56}" sibTransId="{47A0CB9A-A5CF-4917-BBE3-CA15C23A6644}"/>
    <dgm:cxn modelId="{08C9DF61-CE6E-4625-85C5-F2243A668717}" srcId="{6940BE15-05A0-4B41-B6EF-4D2FEE29985C}" destId="{00A2528F-8F5C-43B9-81B0-6E10EBC744D8}" srcOrd="0" destOrd="0" parTransId="{C1203C5A-951D-42BF-86DC-4890D96D7828}" sibTransId="{D6D31066-B465-426F-BABE-A78241B7F616}"/>
    <dgm:cxn modelId="{AE2F3443-9532-4C28-828E-E821619A8A01}" type="presOf" srcId="{BBCF2EBE-D561-4716-A635-C2828FF5854B}" destId="{851581B0-45F7-4277-8B69-71A2484910E6}" srcOrd="0" destOrd="0" presId="urn:microsoft.com/office/officeart/2018/2/layout/IconVerticalSolidList"/>
    <dgm:cxn modelId="{69126A48-1212-42B7-B65E-FEF7F6B9E20F}" type="presOf" srcId="{E3438EBF-F950-483D-B8C8-9FB1E796602B}" destId="{851581B0-45F7-4277-8B69-71A2484910E6}" srcOrd="0" destOrd="1" presId="urn:microsoft.com/office/officeart/2018/2/layout/IconVerticalSolidList"/>
    <dgm:cxn modelId="{7550EE6B-722A-4103-8355-C3F66122F582}" type="presOf" srcId="{1EAC575A-11FC-4592-A5E8-980C23E9A011}" destId="{851581B0-45F7-4277-8B69-71A2484910E6}" srcOrd="0" destOrd="3" presId="urn:microsoft.com/office/officeart/2018/2/layout/IconVerticalSolidList"/>
    <dgm:cxn modelId="{FAB6A64F-4A5F-470C-B9D9-B0AFDDA9B32A}" srcId="{6F2C468D-4FC6-475E-9DE3-719B9F2F06DD}" destId="{906BE5DD-A6A4-42DC-A3B6-E6A32165E446}" srcOrd="2" destOrd="0" parTransId="{64234733-70F3-4788-80AE-FCE4654806AA}" sibTransId="{796597B7-D81B-4CD8-8E11-678DD491BA5C}"/>
    <dgm:cxn modelId="{5B2C8870-66E2-4757-AFFF-C4C49AEBB903}" type="presOf" srcId="{95C9EA3F-0D5B-4425-A436-14AD694ABE5D}" destId="{3FDC99E1-A695-4F8E-B1C6-0FB1427908B0}" srcOrd="0" destOrd="1" presId="urn:microsoft.com/office/officeart/2018/2/layout/IconVerticalSolidList"/>
    <dgm:cxn modelId="{03EE3A82-0AAB-4465-91BB-CAB00C818A70}" srcId="{28938D2C-E6B6-4366-86B5-F953823187EA}" destId="{D6BA2ADA-893B-469B-8988-01A4AF24E730}" srcOrd="2" destOrd="0" parTransId="{F65B95C1-A0F4-46BD-A134-346FD8CAC661}" sibTransId="{051FCA45-E70D-42D9-A524-482E225E7A48}"/>
    <dgm:cxn modelId="{13296387-6C51-496D-96A2-C472F82280C2}" type="presOf" srcId="{6940BE15-05A0-4B41-B6EF-4D2FEE29985C}" destId="{8FA7CE48-EA6B-4FA5-BB0B-1F89EBAF17E9}" srcOrd="0" destOrd="0" presId="urn:microsoft.com/office/officeart/2018/2/layout/IconVerticalSolidList"/>
    <dgm:cxn modelId="{DFA23688-6CEB-476B-A940-5A63149A1D52}" srcId="{6F2C468D-4FC6-475E-9DE3-719B9F2F06DD}" destId="{BBCF2EBE-D561-4716-A635-C2828FF5854B}" srcOrd="0" destOrd="0" parTransId="{2BA18C44-D216-4858-868B-52DE9CEFCB7B}" sibTransId="{8B423FDA-350C-4E93-A487-06A7CBE17D33}"/>
    <dgm:cxn modelId="{121CA399-5E66-482E-BFE2-D34F20400BB2}" srcId="{D6BA2ADA-893B-469B-8988-01A4AF24E730}" destId="{F8BB4205-8731-4E56-AD83-ABC02D635936}" srcOrd="2" destOrd="0" parTransId="{E19E74FC-56CB-4030-8F60-6B5075A9DFFA}" sibTransId="{DFCFA4C6-D559-42CE-8774-0A07522AC048}"/>
    <dgm:cxn modelId="{660EF8A0-B2D1-4ABC-9C5B-14A3A78CF22A}" type="presOf" srcId="{B51E1885-5F0E-4517-B729-7714A05225F8}" destId="{3FDC99E1-A695-4F8E-B1C6-0FB1427908B0}" srcOrd="0" destOrd="0" presId="urn:microsoft.com/office/officeart/2018/2/layout/IconVerticalSolidList"/>
    <dgm:cxn modelId="{3675BBA2-1349-4E6C-B0F8-98CFC8B9D723}" type="presOf" srcId="{4E8D20CA-67CF-4D26-B207-50FADCD3F035}" destId="{06D80729-0768-4D53-B7A5-CCCD34C8D1FA}" srcOrd="0" destOrd="3" presId="urn:microsoft.com/office/officeart/2018/2/layout/IconVerticalSolidList"/>
    <dgm:cxn modelId="{7FD7BAA4-C0A0-48E3-A119-5EA64D2381C5}" srcId="{28938D2C-E6B6-4366-86B5-F953823187EA}" destId="{6F2C468D-4FC6-475E-9DE3-719B9F2F06DD}" srcOrd="0" destOrd="0" parTransId="{6B3B0117-D35F-40CB-A1CB-E327D886423C}" sibTransId="{55A473C1-FF34-42CE-BB71-FA96F010BB67}"/>
    <dgm:cxn modelId="{8A8BA7AC-9E38-401B-A8EA-FD8F834539D7}" type="presOf" srcId="{F8BB4205-8731-4E56-AD83-ABC02D635936}" destId="{3FDC99E1-A695-4F8E-B1C6-0FB1427908B0}" srcOrd="0" destOrd="2" presId="urn:microsoft.com/office/officeart/2018/2/layout/IconVerticalSolidList"/>
    <dgm:cxn modelId="{0F2E3FB3-6A6B-485A-A18B-5D6A0CEB310A}" srcId="{6940BE15-05A0-4B41-B6EF-4D2FEE29985C}" destId="{6B316CA7-B816-49C2-950C-650C55978643}" srcOrd="2" destOrd="0" parTransId="{1B03E9B8-E43F-4069-A1A3-0370D6ADD2D3}" sibTransId="{302EA477-22DD-4757-B289-54FD061C8225}"/>
    <dgm:cxn modelId="{DB7084B4-C50B-4C44-8429-1E21F5300AC9}" type="presOf" srcId="{6F2C468D-4FC6-475E-9DE3-719B9F2F06DD}" destId="{1141EC60-CC3E-42EA-B597-CDDD28849396}" srcOrd="0" destOrd="0" presId="urn:microsoft.com/office/officeart/2018/2/layout/IconVerticalSolidList"/>
    <dgm:cxn modelId="{8508DAB4-815F-4BA3-80F6-E3970417995D}" type="presOf" srcId="{1F62A712-CD12-4438-BD9D-65FC9AA6BE94}" destId="{06D80729-0768-4D53-B7A5-CCCD34C8D1FA}" srcOrd="0" destOrd="1" presId="urn:microsoft.com/office/officeart/2018/2/layout/IconVerticalSolidList"/>
    <dgm:cxn modelId="{022EDEC6-AC64-4BFD-AE5F-236B4ADE1C10}" type="presOf" srcId="{00A2528F-8F5C-43B9-81B0-6E10EBC744D8}" destId="{06D80729-0768-4D53-B7A5-CCCD34C8D1FA}" srcOrd="0" destOrd="0" presId="urn:microsoft.com/office/officeart/2018/2/layout/IconVerticalSolidList"/>
    <dgm:cxn modelId="{62B593C7-F0F3-451F-AAE6-612750D5DD55}" srcId="{6940BE15-05A0-4B41-B6EF-4D2FEE29985C}" destId="{4E8D20CA-67CF-4D26-B207-50FADCD3F035}" srcOrd="3" destOrd="0" parTransId="{B899432F-0962-4303-8493-C821770A7026}" sibTransId="{9B76A84D-3857-45EB-80AD-1EA3700744F0}"/>
    <dgm:cxn modelId="{04DA9DCD-F7CC-406D-92D3-8E81CA06C926}" srcId="{D6BA2ADA-893B-469B-8988-01A4AF24E730}" destId="{95C9EA3F-0D5B-4425-A436-14AD694ABE5D}" srcOrd="1" destOrd="0" parTransId="{4507DBA8-53D4-40EC-AC8E-2F4A68884CA2}" sibTransId="{9534A26D-3287-44F4-AFE8-18CDB06AC463}"/>
    <dgm:cxn modelId="{C16B18D3-45E1-4906-935A-B03A407CA90E}" srcId="{D6BA2ADA-893B-469B-8988-01A4AF24E730}" destId="{7EF46200-7D62-4E78-8C45-25378EB78D6E}" srcOrd="3" destOrd="0" parTransId="{B2215E0E-2E79-40B4-8549-D4C28C8F4AB6}" sibTransId="{9D6DC96E-CA54-4A2F-9A9F-0C19F7BC7F72}"/>
    <dgm:cxn modelId="{AAA2C4D5-D534-428E-9924-7AD7BB50AC4F}" srcId="{6940BE15-05A0-4B41-B6EF-4D2FEE29985C}" destId="{1F62A712-CD12-4438-BD9D-65FC9AA6BE94}" srcOrd="1" destOrd="0" parTransId="{B678062E-1E32-489C-9989-86D227B76693}" sibTransId="{98D6E7FE-B3D4-4F3A-A0A8-499D8504961C}"/>
    <dgm:cxn modelId="{CCD4D6DA-3E0F-43E2-A515-A23392BCD1F3}" srcId="{6F2C468D-4FC6-475E-9DE3-719B9F2F06DD}" destId="{E3438EBF-F950-483D-B8C8-9FB1E796602B}" srcOrd="1" destOrd="0" parTransId="{44C8387A-F63F-4971-9CFF-F5C023BA8D29}" sibTransId="{90D76D6A-1F25-4330-AAD3-6EC667613F0B}"/>
    <dgm:cxn modelId="{A26F15DF-479C-4AA2-9E9A-1BCA2B01D4E9}" type="presOf" srcId="{7EF46200-7D62-4E78-8C45-25378EB78D6E}" destId="{3FDC99E1-A695-4F8E-B1C6-0FB1427908B0}" srcOrd="0" destOrd="3" presId="urn:microsoft.com/office/officeart/2018/2/layout/IconVerticalSolidList"/>
    <dgm:cxn modelId="{A06651E4-E93B-44D1-A359-52CFFABA6B69}" type="presOf" srcId="{906BE5DD-A6A4-42DC-A3B6-E6A32165E446}" destId="{851581B0-45F7-4277-8B69-71A2484910E6}" srcOrd="0" destOrd="2" presId="urn:microsoft.com/office/officeart/2018/2/layout/IconVerticalSolidList"/>
    <dgm:cxn modelId="{9B5772E5-86D3-4759-AC08-6F261AF773B3}" srcId="{D6BA2ADA-893B-469B-8988-01A4AF24E730}" destId="{B51E1885-5F0E-4517-B729-7714A05225F8}" srcOrd="0" destOrd="0" parTransId="{E51D1645-0146-4B7B-A9BF-C5819E8D80BB}" sibTransId="{0F9A4E3B-F27B-4DF3-8536-6DD6401ED6D6}"/>
    <dgm:cxn modelId="{DA87F0EA-B031-49DE-B49A-0D8C236EE15D}" srcId="{6F2C468D-4FC6-475E-9DE3-719B9F2F06DD}" destId="{1EAC575A-11FC-4592-A5E8-980C23E9A011}" srcOrd="3" destOrd="0" parTransId="{013EE953-1808-4CAA-AFA3-2E8BC3D7F411}" sibTransId="{890DBA6D-0CCC-40D0-B2F1-41F88D5AF231}"/>
    <dgm:cxn modelId="{9D27D5EE-A3E4-4C37-8E00-6F525CD2D8FB}" type="presOf" srcId="{6B316CA7-B816-49C2-950C-650C55978643}" destId="{06D80729-0768-4D53-B7A5-CCCD34C8D1FA}" srcOrd="0" destOrd="2" presId="urn:microsoft.com/office/officeart/2018/2/layout/IconVerticalSolidList"/>
    <dgm:cxn modelId="{97CC29F9-B29B-4303-8941-03B2EF76DE85}" type="presOf" srcId="{D6BA2ADA-893B-469B-8988-01A4AF24E730}" destId="{A649B603-5FF8-4E78-AC83-235934B59E1D}" srcOrd="0" destOrd="0" presId="urn:microsoft.com/office/officeart/2018/2/layout/IconVerticalSolidList"/>
    <dgm:cxn modelId="{21372A28-B984-4164-88AD-754A9B50B250}" type="presParOf" srcId="{E210FADF-4217-43DB-90A0-088D6B167310}" destId="{E37315D3-72B9-4164-B6C4-251F3EFCC27E}" srcOrd="0" destOrd="0" presId="urn:microsoft.com/office/officeart/2018/2/layout/IconVerticalSolidList"/>
    <dgm:cxn modelId="{34AE59C1-51B8-4012-8BDF-085EDF942798}" type="presParOf" srcId="{E37315D3-72B9-4164-B6C4-251F3EFCC27E}" destId="{5648AAC0-94A5-494F-8740-F44B7B07D55B}" srcOrd="0" destOrd="0" presId="urn:microsoft.com/office/officeart/2018/2/layout/IconVerticalSolidList"/>
    <dgm:cxn modelId="{5FD92BC9-F0B7-40C4-90E1-C49100DB37EA}" type="presParOf" srcId="{E37315D3-72B9-4164-B6C4-251F3EFCC27E}" destId="{3F59A663-F549-4494-AD18-E75941130AB5}" srcOrd="1" destOrd="0" presId="urn:microsoft.com/office/officeart/2018/2/layout/IconVerticalSolidList"/>
    <dgm:cxn modelId="{42DA76E5-18F0-468C-BC5A-4CC0C96D21DD}" type="presParOf" srcId="{E37315D3-72B9-4164-B6C4-251F3EFCC27E}" destId="{21315650-F671-43DE-BBAB-BE4B310544A1}" srcOrd="2" destOrd="0" presId="urn:microsoft.com/office/officeart/2018/2/layout/IconVerticalSolidList"/>
    <dgm:cxn modelId="{81BAAD7C-802D-4243-B6C4-F302912F3F6D}" type="presParOf" srcId="{E37315D3-72B9-4164-B6C4-251F3EFCC27E}" destId="{1141EC60-CC3E-42EA-B597-CDDD28849396}" srcOrd="3" destOrd="0" presId="urn:microsoft.com/office/officeart/2018/2/layout/IconVerticalSolidList"/>
    <dgm:cxn modelId="{C2B3B30A-2B66-449E-9422-C7F9CDA35BBC}" type="presParOf" srcId="{E37315D3-72B9-4164-B6C4-251F3EFCC27E}" destId="{851581B0-45F7-4277-8B69-71A2484910E6}" srcOrd="4" destOrd="0" presId="urn:microsoft.com/office/officeart/2018/2/layout/IconVerticalSolidList"/>
    <dgm:cxn modelId="{68B7DA13-EB36-4622-9208-77FD2AB42EA7}" type="presParOf" srcId="{E210FADF-4217-43DB-90A0-088D6B167310}" destId="{E8963BBE-4868-48DB-BCBF-E711ADA8FF92}" srcOrd="1" destOrd="0" presId="urn:microsoft.com/office/officeart/2018/2/layout/IconVerticalSolidList"/>
    <dgm:cxn modelId="{EA1B9CCD-9DD2-4A7B-9E11-FA47D3C3F459}" type="presParOf" srcId="{E210FADF-4217-43DB-90A0-088D6B167310}" destId="{089741CA-6D27-42B7-A854-881F3857C3F1}" srcOrd="2" destOrd="0" presId="urn:microsoft.com/office/officeart/2018/2/layout/IconVerticalSolidList"/>
    <dgm:cxn modelId="{D3906E2D-E66F-4C7E-BFD7-58829D880613}" type="presParOf" srcId="{089741CA-6D27-42B7-A854-881F3857C3F1}" destId="{85766471-238B-4FFC-A1AF-CB9AA04F176B}" srcOrd="0" destOrd="0" presId="urn:microsoft.com/office/officeart/2018/2/layout/IconVerticalSolidList"/>
    <dgm:cxn modelId="{25DB78C5-2DEC-444E-99BD-7662D7D13531}" type="presParOf" srcId="{089741CA-6D27-42B7-A854-881F3857C3F1}" destId="{99032160-32BA-4DAD-B289-D8566A599001}" srcOrd="1" destOrd="0" presId="urn:microsoft.com/office/officeart/2018/2/layout/IconVerticalSolidList"/>
    <dgm:cxn modelId="{53B97DD6-CC96-4857-9B2B-E4F7D648526E}" type="presParOf" srcId="{089741CA-6D27-42B7-A854-881F3857C3F1}" destId="{59B66FE4-A808-47A9-9019-314EA24D7A4B}" srcOrd="2" destOrd="0" presId="urn:microsoft.com/office/officeart/2018/2/layout/IconVerticalSolidList"/>
    <dgm:cxn modelId="{FA07CACD-70F5-40C5-9013-A64993A37E51}" type="presParOf" srcId="{089741CA-6D27-42B7-A854-881F3857C3F1}" destId="{8FA7CE48-EA6B-4FA5-BB0B-1F89EBAF17E9}" srcOrd="3" destOrd="0" presId="urn:microsoft.com/office/officeart/2018/2/layout/IconVerticalSolidList"/>
    <dgm:cxn modelId="{50BA9E31-335D-4656-BF04-128B251E1AA8}" type="presParOf" srcId="{089741CA-6D27-42B7-A854-881F3857C3F1}" destId="{06D80729-0768-4D53-B7A5-CCCD34C8D1FA}" srcOrd="4" destOrd="0" presId="urn:microsoft.com/office/officeart/2018/2/layout/IconVerticalSolidList"/>
    <dgm:cxn modelId="{CA45C82E-AF75-4019-9F72-E3C449C8D3EE}" type="presParOf" srcId="{E210FADF-4217-43DB-90A0-088D6B167310}" destId="{6FD08C34-37C2-4E73-93B2-CF75D258D54F}" srcOrd="3" destOrd="0" presId="urn:microsoft.com/office/officeart/2018/2/layout/IconVerticalSolidList"/>
    <dgm:cxn modelId="{1E84B874-8EC1-4532-9DD0-357981B649CE}" type="presParOf" srcId="{E210FADF-4217-43DB-90A0-088D6B167310}" destId="{11176413-CC6B-402E-98D0-8B79F5080385}" srcOrd="4" destOrd="0" presId="urn:microsoft.com/office/officeart/2018/2/layout/IconVerticalSolidList"/>
    <dgm:cxn modelId="{E2301B88-36B8-4B11-B2DC-6EA00A91E647}" type="presParOf" srcId="{11176413-CC6B-402E-98D0-8B79F5080385}" destId="{AECF7D97-14E9-4B39-AEBA-C4B4F3338F13}" srcOrd="0" destOrd="0" presId="urn:microsoft.com/office/officeart/2018/2/layout/IconVerticalSolidList"/>
    <dgm:cxn modelId="{60E884B5-E997-4D66-B8E6-DEE97B141710}" type="presParOf" srcId="{11176413-CC6B-402E-98D0-8B79F5080385}" destId="{5EE35ACA-3082-4285-9C5A-9A18FA85EA8D}" srcOrd="1" destOrd="0" presId="urn:microsoft.com/office/officeart/2018/2/layout/IconVerticalSolidList"/>
    <dgm:cxn modelId="{48CD7867-2E91-49C9-AEB9-85E7D3D47A69}" type="presParOf" srcId="{11176413-CC6B-402E-98D0-8B79F5080385}" destId="{2E967DE8-BD2C-4CA0-8B64-F453D27377DF}" srcOrd="2" destOrd="0" presId="urn:microsoft.com/office/officeart/2018/2/layout/IconVerticalSolidList"/>
    <dgm:cxn modelId="{E6218CE3-F342-4DF0-AAC4-1EABB70077CA}" type="presParOf" srcId="{11176413-CC6B-402E-98D0-8B79F5080385}" destId="{A649B603-5FF8-4E78-AC83-235934B59E1D}" srcOrd="3" destOrd="0" presId="urn:microsoft.com/office/officeart/2018/2/layout/IconVerticalSolidList"/>
    <dgm:cxn modelId="{EA631956-85B5-4F23-B719-ACBB4E82A9ED}" type="presParOf" srcId="{11176413-CC6B-402E-98D0-8B79F5080385}" destId="{3FDC99E1-A695-4F8E-B1C6-0FB1427908B0}" srcOrd="4"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AA91F5-A771-4FC4-975A-EEE6AD5303ED}">
      <dsp:nvSpPr>
        <dsp:cNvPr id="0" name=""/>
        <dsp:cNvSpPr/>
      </dsp:nvSpPr>
      <dsp:spPr>
        <a:xfrm>
          <a:off x="647429" y="230579"/>
          <a:ext cx="1818562" cy="1818562"/>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D9ED063-F572-42D3-B882-7B8126F93C5F}">
      <dsp:nvSpPr>
        <dsp:cNvPr id="0" name=""/>
        <dsp:cNvSpPr/>
      </dsp:nvSpPr>
      <dsp:spPr>
        <a:xfrm>
          <a:off x="1034992" y="618142"/>
          <a:ext cx="1043437" cy="104343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AB4134D-CA36-498C-B7D7-1D0CB580F249}">
      <dsp:nvSpPr>
        <dsp:cNvPr id="0" name=""/>
        <dsp:cNvSpPr/>
      </dsp:nvSpPr>
      <dsp:spPr>
        <a:xfrm>
          <a:off x="66086" y="2615580"/>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a:t>RGPD : respect de la protection des données clients</a:t>
          </a:r>
        </a:p>
      </dsp:txBody>
      <dsp:txXfrm>
        <a:off x="66086" y="2615580"/>
        <a:ext cx="2981250" cy="720000"/>
      </dsp:txXfrm>
    </dsp:sp>
    <dsp:sp modelId="{566C98C0-7A5E-4F9F-BA5F-44F269166E96}">
      <dsp:nvSpPr>
        <dsp:cNvPr id="0" name=""/>
        <dsp:cNvSpPr/>
      </dsp:nvSpPr>
      <dsp:spPr>
        <a:xfrm>
          <a:off x="4150398" y="230579"/>
          <a:ext cx="1818562" cy="1818562"/>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930B4D2-9C88-430A-A6B5-1CC30CCA23B0}">
      <dsp:nvSpPr>
        <dsp:cNvPr id="0" name=""/>
        <dsp:cNvSpPr/>
      </dsp:nvSpPr>
      <dsp:spPr>
        <a:xfrm>
          <a:off x="4537961" y="618142"/>
          <a:ext cx="1043437" cy="104343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CB25B13-3259-463E-B484-B490C70D1139}">
      <dsp:nvSpPr>
        <dsp:cNvPr id="0" name=""/>
        <dsp:cNvSpPr/>
      </dsp:nvSpPr>
      <dsp:spPr>
        <a:xfrm>
          <a:off x="3569054" y="2615580"/>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a:t>Normes de transparence financière</a:t>
          </a:r>
        </a:p>
      </dsp:txBody>
      <dsp:txXfrm>
        <a:off x="3569054" y="2615580"/>
        <a:ext cx="2981250" cy="720000"/>
      </dsp:txXfrm>
    </dsp:sp>
    <dsp:sp modelId="{51152119-22BB-4A9B-8B66-CF5DD5DC9BCC}">
      <dsp:nvSpPr>
        <dsp:cNvPr id="0" name=""/>
        <dsp:cNvSpPr/>
      </dsp:nvSpPr>
      <dsp:spPr>
        <a:xfrm>
          <a:off x="7653367" y="230579"/>
          <a:ext cx="1818562" cy="1818562"/>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CA98A6E-B599-4FF0-8D6A-3C35A702E286}">
      <dsp:nvSpPr>
        <dsp:cNvPr id="0" name=""/>
        <dsp:cNvSpPr/>
      </dsp:nvSpPr>
      <dsp:spPr>
        <a:xfrm>
          <a:off x="8040930" y="618142"/>
          <a:ext cx="1043437" cy="104343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A728394-0808-40BD-B933-2F8FE4256776}">
      <dsp:nvSpPr>
        <dsp:cNvPr id="0" name=""/>
        <dsp:cNvSpPr/>
      </dsp:nvSpPr>
      <dsp:spPr>
        <a:xfrm>
          <a:off x="7072023" y="2615580"/>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a:t>Normes environnementales : diagnostics énergétiques (DPE)</a:t>
          </a:r>
        </a:p>
      </dsp:txBody>
      <dsp:txXfrm>
        <a:off x="7072023" y="2615580"/>
        <a:ext cx="298125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48AAC0-94A5-494F-8740-F44B7B07D55B}">
      <dsp:nvSpPr>
        <dsp:cNvPr id="0" name=""/>
        <dsp:cNvSpPr/>
      </dsp:nvSpPr>
      <dsp:spPr>
        <a:xfrm>
          <a:off x="0" y="630"/>
          <a:ext cx="10664144" cy="147594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F59A663-F549-4494-AD18-E75941130AB5}">
      <dsp:nvSpPr>
        <dsp:cNvPr id="0" name=""/>
        <dsp:cNvSpPr/>
      </dsp:nvSpPr>
      <dsp:spPr>
        <a:xfrm>
          <a:off x="446474" y="332719"/>
          <a:ext cx="811772" cy="81177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141EC60-CC3E-42EA-B597-CDDD28849396}">
      <dsp:nvSpPr>
        <dsp:cNvPr id="0" name=""/>
        <dsp:cNvSpPr/>
      </dsp:nvSpPr>
      <dsp:spPr>
        <a:xfrm>
          <a:off x="1704721" y="630"/>
          <a:ext cx="4798864" cy="14759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05" tIns="156205" rIns="156205" bIns="156205" numCol="1" spcCol="1270" anchor="ctr" anchorCtr="0">
          <a:noAutofit/>
        </a:bodyPr>
        <a:lstStyle/>
        <a:p>
          <a:pPr marL="0" lvl="0" indent="0" algn="l" defTabSz="1111250">
            <a:lnSpc>
              <a:spcPct val="100000"/>
            </a:lnSpc>
            <a:spcBef>
              <a:spcPct val="0"/>
            </a:spcBef>
            <a:spcAft>
              <a:spcPct val="35000"/>
            </a:spcAft>
            <a:buNone/>
          </a:pPr>
          <a:r>
            <a:rPr lang="en-US" sz="2500" b="1" kern="1200"/>
            <a:t>RGPD</a:t>
          </a:r>
          <a:endParaRPr lang="en-US" sz="2500" kern="1200"/>
        </a:p>
      </dsp:txBody>
      <dsp:txXfrm>
        <a:off x="1704721" y="630"/>
        <a:ext cx="4798864" cy="1475949"/>
      </dsp:txXfrm>
    </dsp:sp>
    <dsp:sp modelId="{851581B0-45F7-4277-8B69-71A2484910E6}">
      <dsp:nvSpPr>
        <dsp:cNvPr id="0" name=""/>
        <dsp:cNvSpPr/>
      </dsp:nvSpPr>
      <dsp:spPr>
        <a:xfrm>
          <a:off x="6503586" y="630"/>
          <a:ext cx="4160557" cy="14759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05" tIns="156205" rIns="156205" bIns="156205" numCol="1" spcCol="1270" anchor="ctr" anchorCtr="0">
          <a:noAutofit/>
        </a:bodyPr>
        <a:lstStyle/>
        <a:p>
          <a:pPr marL="0" lvl="0" indent="0" algn="l" defTabSz="577850">
            <a:lnSpc>
              <a:spcPct val="100000"/>
            </a:lnSpc>
            <a:spcBef>
              <a:spcPct val="0"/>
            </a:spcBef>
            <a:spcAft>
              <a:spcPct val="35000"/>
            </a:spcAft>
            <a:buNone/>
          </a:pPr>
          <a:r>
            <a:rPr lang="en-US" sz="1300" kern="1200" dirty="0"/>
            <a:t>✅ </a:t>
          </a:r>
          <a:r>
            <a:rPr lang="en-US" sz="1300" kern="1200" dirty="0" err="1"/>
            <a:t>Renforce</a:t>
          </a:r>
          <a:r>
            <a:rPr lang="en-US" sz="1300" kern="1200" dirty="0"/>
            <a:t> la </a:t>
          </a:r>
          <a:r>
            <a:rPr lang="en-US" sz="1300" kern="1200" dirty="0" err="1"/>
            <a:t>confiance</a:t>
          </a:r>
          <a:r>
            <a:rPr lang="en-US" sz="1300" kern="1200" dirty="0"/>
            <a:t> client</a:t>
          </a:r>
        </a:p>
        <a:p>
          <a:pPr marL="0" lvl="0" indent="0" algn="l" defTabSz="577850">
            <a:lnSpc>
              <a:spcPct val="100000"/>
            </a:lnSpc>
            <a:spcBef>
              <a:spcPct val="0"/>
            </a:spcBef>
            <a:spcAft>
              <a:spcPct val="35000"/>
            </a:spcAft>
            <a:buNone/>
          </a:pPr>
          <a:r>
            <a:rPr lang="en-US" sz="1300" kern="1200" dirty="0"/>
            <a:t>✅ </a:t>
          </a:r>
          <a:r>
            <a:rPr lang="en-US" sz="1300" kern="1200" dirty="0" err="1"/>
            <a:t>Clarifie</a:t>
          </a:r>
          <a:r>
            <a:rPr lang="en-US" sz="1300" kern="1200" dirty="0"/>
            <a:t> les process internes</a:t>
          </a:r>
        </a:p>
        <a:p>
          <a:pPr marL="0" lvl="0" indent="0" algn="l" defTabSz="577850">
            <a:lnSpc>
              <a:spcPct val="100000"/>
            </a:lnSpc>
            <a:spcBef>
              <a:spcPct val="0"/>
            </a:spcBef>
            <a:spcAft>
              <a:spcPct val="35000"/>
            </a:spcAft>
            <a:buNone/>
          </a:pPr>
          <a:r>
            <a:rPr lang="en-US" sz="1300" kern="1200"/>
            <a:t>⚠️ Mise en conformité lourde</a:t>
          </a:r>
        </a:p>
        <a:p>
          <a:pPr marL="0" lvl="0" indent="0" algn="l" defTabSz="577850">
            <a:lnSpc>
              <a:spcPct val="100000"/>
            </a:lnSpc>
            <a:spcBef>
              <a:spcPct val="0"/>
            </a:spcBef>
            <a:spcAft>
              <a:spcPct val="35000"/>
            </a:spcAft>
            <a:buNone/>
          </a:pPr>
          <a:r>
            <a:rPr lang="en-US" sz="1300" kern="1200" dirty="0"/>
            <a:t>⚠️ Formation &amp; </a:t>
          </a:r>
          <a:r>
            <a:rPr lang="en-US" sz="1300" kern="1200" dirty="0" err="1"/>
            <a:t>suivi</a:t>
          </a:r>
          <a:r>
            <a:rPr lang="en-US" sz="1300" kern="1200" dirty="0"/>
            <a:t> </a:t>
          </a:r>
          <a:r>
            <a:rPr lang="en-US" sz="1300" kern="1200" dirty="0" err="1"/>
            <a:t>nécessaires</a:t>
          </a:r>
          <a:endParaRPr lang="en-US" sz="1300" kern="1200" dirty="0"/>
        </a:p>
      </dsp:txBody>
      <dsp:txXfrm>
        <a:off x="6503586" y="630"/>
        <a:ext cx="4160557" cy="1475949"/>
      </dsp:txXfrm>
    </dsp:sp>
    <dsp:sp modelId="{85766471-238B-4FFC-A1AF-CB9AA04F176B}">
      <dsp:nvSpPr>
        <dsp:cNvPr id="0" name=""/>
        <dsp:cNvSpPr/>
      </dsp:nvSpPr>
      <dsp:spPr>
        <a:xfrm>
          <a:off x="0" y="1845567"/>
          <a:ext cx="10664144" cy="147594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032160-32BA-4DAD-B289-D8566A599001}">
      <dsp:nvSpPr>
        <dsp:cNvPr id="0" name=""/>
        <dsp:cNvSpPr/>
      </dsp:nvSpPr>
      <dsp:spPr>
        <a:xfrm>
          <a:off x="446474" y="2177656"/>
          <a:ext cx="811772" cy="81177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FA7CE48-EA6B-4FA5-BB0B-1F89EBAF17E9}">
      <dsp:nvSpPr>
        <dsp:cNvPr id="0" name=""/>
        <dsp:cNvSpPr/>
      </dsp:nvSpPr>
      <dsp:spPr>
        <a:xfrm>
          <a:off x="1704721" y="1845567"/>
          <a:ext cx="4798864" cy="14759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05" tIns="156205" rIns="156205" bIns="156205" numCol="1" spcCol="1270" anchor="ctr" anchorCtr="0">
          <a:noAutofit/>
        </a:bodyPr>
        <a:lstStyle/>
        <a:p>
          <a:pPr marL="0" lvl="0" indent="0" algn="l" defTabSz="1111250">
            <a:lnSpc>
              <a:spcPct val="100000"/>
            </a:lnSpc>
            <a:spcBef>
              <a:spcPct val="0"/>
            </a:spcBef>
            <a:spcAft>
              <a:spcPct val="35000"/>
            </a:spcAft>
            <a:buNone/>
          </a:pPr>
          <a:r>
            <a:rPr lang="en-US" sz="2500" b="1" kern="1200"/>
            <a:t>Transparence financière</a:t>
          </a:r>
          <a:endParaRPr lang="en-US" sz="2500" kern="1200"/>
        </a:p>
      </dsp:txBody>
      <dsp:txXfrm>
        <a:off x="1704721" y="1845567"/>
        <a:ext cx="4798864" cy="1475949"/>
      </dsp:txXfrm>
    </dsp:sp>
    <dsp:sp modelId="{06D80729-0768-4D53-B7A5-CCCD34C8D1FA}">
      <dsp:nvSpPr>
        <dsp:cNvPr id="0" name=""/>
        <dsp:cNvSpPr/>
      </dsp:nvSpPr>
      <dsp:spPr>
        <a:xfrm>
          <a:off x="6503586" y="1845567"/>
          <a:ext cx="4160557" cy="14759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05" tIns="156205" rIns="156205" bIns="156205" numCol="1" spcCol="1270" anchor="ctr" anchorCtr="0">
          <a:noAutofit/>
        </a:bodyPr>
        <a:lstStyle/>
        <a:p>
          <a:pPr marL="0" lvl="0" indent="0" algn="l" defTabSz="577850">
            <a:lnSpc>
              <a:spcPct val="100000"/>
            </a:lnSpc>
            <a:spcBef>
              <a:spcPct val="0"/>
            </a:spcBef>
            <a:spcAft>
              <a:spcPct val="35000"/>
            </a:spcAft>
            <a:buNone/>
          </a:pPr>
          <a:r>
            <a:rPr lang="en-US" sz="1300" kern="1200" dirty="0"/>
            <a:t>✅ </a:t>
          </a:r>
          <a:r>
            <a:rPr lang="en-US" sz="1300" kern="1200" dirty="0" err="1"/>
            <a:t>Valorise</a:t>
          </a:r>
          <a:r>
            <a:rPr lang="en-US" sz="1300" kern="1200" dirty="0"/>
            <a:t> </a:t>
          </a:r>
          <a:r>
            <a:rPr lang="en-US" sz="1300" kern="1200" dirty="0" err="1"/>
            <a:t>notre</a:t>
          </a:r>
          <a:r>
            <a:rPr lang="en-US" sz="1300" kern="1200" dirty="0"/>
            <a:t> image</a:t>
          </a:r>
        </a:p>
        <a:p>
          <a:pPr marL="0" lvl="0" indent="0" algn="l" defTabSz="577850">
            <a:lnSpc>
              <a:spcPct val="100000"/>
            </a:lnSpc>
            <a:spcBef>
              <a:spcPct val="0"/>
            </a:spcBef>
            <a:spcAft>
              <a:spcPct val="35000"/>
            </a:spcAft>
            <a:buNone/>
          </a:pPr>
          <a:r>
            <a:rPr lang="en-US" sz="1300" kern="1200" dirty="0"/>
            <a:t>✅ </a:t>
          </a:r>
          <a:r>
            <a:rPr lang="en-US" sz="1300" kern="1200" dirty="0" err="1"/>
            <a:t>Facilite</a:t>
          </a:r>
          <a:r>
            <a:rPr lang="en-US" sz="1300" kern="1200" dirty="0"/>
            <a:t> les relations </a:t>
          </a:r>
          <a:r>
            <a:rPr lang="en-US" sz="1300" kern="1200" dirty="0" err="1"/>
            <a:t>bancaires</a:t>
          </a:r>
          <a:endParaRPr lang="en-US" sz="1300" kern="1200" dirty="0"/>
        </a:p>
        <a:p>
          <a:pPr marL="0" lvl="0" indent="0" algn="l" defTabSz="577850">
            <a:lnSpc>
              <a:spcPct val="100000"/>
            </a:lnSpc>
            <a:spcBef>
              <a:spcPct val="0"/>
            </a:spcBef>
            <a:spcAft>
              <a:spcPct val="35000"/>
            </a:spcAft>
            <a:buNone/>
          </a:pPr>
          <a:r>
            <a:rPr lang="en-US" sz="1300" kern="1200" dirty="0"/>
            <a:t>⚠️ Gestion </a:t>
          </a:r>
          <a:r>
            <a:rPr lang="en-US" sz="1300" kern="1200" dirty="0" err="1"/>
            <a:t>comptable</a:t>
          </a:r>
          <a:r>
            <a:rPr lang="en-US" sz="1300" kern="1200" dirty="0"/>
            <a:t> plus </a:t>
          </a:r>
          <a:r>
            <a:rPr lang="en-US" sz="1300" kern="1200" dirty="0" err="1"/>
            <a:t>rigoureuse</a:t>
          </a:r>
          <a:endParaRPr lang="en-US" sz="1300" kern="1200" dirty="0"/>
        </a:p>
        <a:p>
          <a:pPr marL="0" lvl="0" indent="0" algn="l" defTabSz="577850">
            <a:lnSpc>
              <a:spcPct val="100000"/>
            </a:lnSpc>
            <a:spcBef>
              <a:spcPct val="0"/>
            </a:spcBef>
            <a:spcAft>
              <a:spcPct val="35000"/>
            </a:spcAft>
            <a:buNone/>
          </a:pPr>
          <a:r>
            <a:rPr lang="en-US" sz="1300" kern="1200" dirty="0"/>
            <a:t>⚠️ Risque de sanction</a:t>
          </a:r>
        </a:p>
      </dsp:txBody>
      <dsp:txXfrm>
        <a:off x="6503586" y="1845567"/>
        <a:ext cx="4160557" cy="1475949"/>
      </dsp:txXfrm>
    </dsp:sp>
    <dsp:sp modelId="{AECF7D97-14E9-4B39-AEBA-C4B4F3338F13}">
      <dsp:nvSpPr>
        <dsp:cNvPr id="0" name=""/>
        <dsp:cNvSpPr/>
      </dsp:nvSpPr>
      <dsp:spPr>
        <a:xfrm>
          <a:off x="0" y="3690504"/>
          <a:ext cx="10664144" cy="147594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EE35ACA-3082-4285-9C5A-9A18FA85EA8D}">
      <dsp:nvSpPr>
        <dsp:cNvPr id="0" name=""/>
        <dsp:cNvSpPr/>
      </dsp:nvSpPr>
      <dsp:spPr>
        <a:xfrm>
          <a:off x="446474" y="4022593"/>
          <a:ext cx="811772" cy="81177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49B603-5FF8-4E78-AC83-235934B59E1D}">
      <dsp:nvSpPr>
        <dsp:cNvPr id="0" name=""/>
        <dsp:cNvSpPr/>
      </dsp:nvSpPr>
      <dsp:spPr>
        <a:xfrm>
          <a:off x="1704721" y="3690504"/>
          <a:ext cx="4798864" cy="14759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05" tIns="156205" rIns="156205" bIns="156205" numCol="1" spcCol="1270" anchor="ctr" anchorCtr="0">
          <a:noAutofit/>
        </a:bodyPr>
        <a:lstStyle/>
        <a:p>
          <a:pPr marL="0" lvl="0" indent="0" algn="l" defTabSz="1111250">
            <a:lnSpc>
              <a:spcPct val="100000"/>
            </a:lnSpc>
            <a:spcBef>
              <a:spcPct val="0"/>
            </a:spcBef>
            <a:spcAft>
              <a:spcPct val="35000"/>
            </a:spcAft>
            <a:buNone/>
          </a:pPr>
          <a:r>
            <a:rPr lang="en-US" sz="2500" b="1" kern="1200"/>
            <a:t>Normes environnementales (DPE)</a:t>
          </a:r>
          <a:endParaRPr lang="en-US" sz="2500" kern="1200"/>
        </a:p>
      </dsp:txBody>
      <dsp:txXfrm>
        <a:off x="1704721" y="3690504"/>
        <a:ext cx="4798864" cy="1475949"/>
      </dsp:txXfrm>
    </dsp:sp>
    <dsp:sp modelId="{3FDC99E1-A695-4F8E-B1C6-0FB1427908B0}">
      <dsp:nvSpPr>
        <dsp:cNvPr id="0" name=""/>
        <dsp:cNvSpPr/>
      </dsp:nvSpPr>
      <dsp:spPr>
        <a:xfrm>
          <a:off x="6503586" y="3690504"/>
          <a:ext cx="4160557" cy="14759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05" tIns="156205" rIns="156205" bIns="156205" numCol="1" spcCol="1270" anchor="ctr" anchorCtr="0">
          <a:noAutofit/>
        </a:bodyPr>
        <a:lstStyle/>
        <a:p>
          <a:pPr marL="0" lvl="0" indent="0" algn="l" defTabSz="577850">
            <a:lnSpc>
              <a:spcPct val="100000"/>
            </a:lnSpc>
            <a:spcBef>
              <a:spcPct val="0"/>
            </a:spcBef>
            <a:spcAft>
              <a:spcPct val="35000"/>
            </a:spcAft>
            <a:buNone/>
          </a:pPr>
          <a:r>
            <a:rPr lang="en-US" sz="1300" kern="1200" dirty="0"/>
            <a:t>✅ </a:t>
          </a:r>
          <a:r>
            <a:rPr lang="en-US" sz="1300" kern="1200" dirty="0" err="1"/>
            <a:t>Valorise</a:t>
          </a:r>
          <a:r>
            <a:rPr lang="en-US" sz="1300" kern="1200" dirty="0"/>
            <a:t> les </a:t>
          </a:r>
          <a:r>
            <a:rPr lang="en-US" sz="1300" kern="1200" dirty="0" err="1"/>
            <a:t>biens</a:t>
          </a:r>
          <a:r>
            <a:rPr lang="en-US" sz="1300" kern="1200" dirty="0"/>
            <a:t> performants</a:t>
          </a:r>
        </a:p>
        <a:p>
          <a:pPr marL="0" lvl="0" indent="0" algn="l" defTabSz="577850">
            <a:lnSpc>
              <a:spcPct val="100000"/>
            </a:lnSpc>
            <a:spcBef>
              <a:spcPct val="0"/>
            </a:spcBef>
            <a:spcAft>
              <a:spcPct val="35000"/>
            </a:spcAft>
            <a:buNone/>
          </a:pPr>
          <a:r>
            <a:rPr lang="en-US" sz="1300" kern="1200" dirty="0"/>
            <a:t>✅ Ouvre des services de conseil et travaux</a:t>
          </a:r>
        </a:p>
        <a:p>
          <a:pPr marL="0" lvl="0" indent="0" algn="l" defTabSz="577850">
            <a:lnSpc>
              <a:spcPct val="100000"/>
            </a:lnSpc>
            <a:spcBef>
              <a:spcPct val="0"/>
            </a:spcBef>
            <a:spcAft>
              <a:spcPct val="35000"/>
            </a:spcAft>
            <a:buNone/>
          </a:pPr>
          <a:r>
            <a:rPr lang="en-US" sz="1300" kern="1200" dirty="0"/>
            <a:t>⚠️ </a:t>
          </a:r>
          <a:r>
            <a:rPr lang="en-US" sz="1300" kern="1200" dirty="0" err="1"/>
            <a:t>Difficultés</a:t>
          </a:r>
          <a:r>
            <a:rPr lang="en-US" sz="1300" kern="1200" dirty="0"/>
            <a:t> de vente/location des </a:t>
          </a:r>
          <a:r>
            <a:rPr lang="en-US" sz="1300" kern="1200" dirty="0" err="1"/>
            <a:t>passoires</a:t>
          </a:r>
          <a:endParaRPr lang="en-US" sz="1300" kern="1200" dirty="0"/>
        </a:p>
        <a:p>
          <a:pPr marL="0" lvl="0" indent="0" algn="l" defTabSz="577850">
            <a:lnSpc>
              <a:spcPct val="100000"/>
            </a:lnSpc>
            <a:spcBef>
              <a:spcPct val="0"/>
            </a:spcBef>
            <a:spcAft>
              <a:spcPct val="35000"/>
            </a:spcAft>
            <a:buNone/>
          </a:pPr>
          <a:r>
            <a:rPr lang="en-US" sz="1300" kern="1200" dirty="0"/>
            <a:t>⚠️ Travaux </a:t>
          </a:r>
          <a:r>
            <a:rPr lang="en-US" sz="1300" kern="1200" dirty="0" err="1"/>
            <a:t>coûteux</a:t>
          </a:r>
          <a:r>
            <a:rPr lang="en-US" sz="1300" kern="1200" dirty="0"/>
            <a:t> </a:t>
          </a:r>
          <a:r>
            <a:rPr lang="en-US" sz="1300" kern="1200" dirty="0" err="1"/>
            <a:t>imposés</a:t>
          </a:r>
          <a:endParaRPr lang="en-US" sz="1300" kern="1200" dirty="0"/>
        </a:p>
      </dsp:txBody>
      <dsp:txXfrm>
        <a:off x="6503586" y="3690504"/>
        <a:ext cx="4160557" cy="1475949"/>
      </dsp:txXfrm>
    </dsp:sp>
  </dsp:spTree>
</dsp:drawing>
</file>

<file path=ppt/diagrams/layout1.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09BD77-CA39-4EC3-98E5-1CADADFB0464}" type="datetimeFigureOut">
              <a:rPr lang="fr-FR" smtClean="0"/>
              <a:t>19/03/2026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7ABACF-3F95-43F6-8BD0-8A2B9409906B}" type="slidenum">
              <a:rPr lang="fr-FR" smtClean="0"/>
              <a:t>‹N°›</a:t>
            </a:fld>
            <a:endParaRPr lang="fr-FR"/>
          </a:p>
        </p:txBody>
      </p:sp>
    </p:spTree>
    <p:extLst>
      <p:ext uri="{BB962C8B-B14F-4D97-AF65-F5344CB8AC3E}">
        <p14:creationId xmlns:p14="http://schemas.microsoft.com/office/powerpoint/2010/main" val="3495864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Tout d'abord, Coysevox est une SAS, c’est-à-dire une Société par Actions Simplifiée.</a:t>
            </a:r>
            <a:br>
              <a:rPr lang="fr-FR" dirty="0"/>
            </a:br>
            <a:r>
              <a:rPr lang="fr-FR" dirty="0"/>
              <a:t>Son domaine d’activité est celui d’agence immobilière</a:t>
            </a:r>
          </a:p>
        </p:txBody>
      </p:sp>
      <p:sp>
        <p:nvSpPr>
          <p:cNvPr id="4" name="Espace réservé du numéro de diapositive 3"/>
          <p:cNvSpPr>
            <a:spLocks noGrp="1"/>
          </p:cNvSpPr>
          <p:nvPr>
            <p:ph type="sldNum" sz="quarter" idx="5"/>
          </p:nvPr>
        </p:nvSpPr>
        <p:spPr/>
        <p:txBody>
          <a:bodyPr/>
          <a:lstStyle/>
          <a:p>
            <a:fld id="{B27ABACF-3F95-43F6-8BD0-8A2B9409906B}" type="slidenum">
              <a:rPr lang="fr-FR" smtClean="0"/>
              <a:t>2</a:t>
            </a:fld>
            <a:endParaRPr lang="fr-FR"/>
          </a:p>
        </p:txBody>
      </p:sp>
    </p:spTree>
    <p:extLst>
      <p:ext uri="{BB962C8B-B14F-4D97-AF65-F5344CB8AC3E}">
        <p14:creationId xmlns:p14="http://schemas.microsoft.com/office/powerpoint/2010/main" val="169681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"L’agence immobilière Coysevox est située au 69 avenue du Maine, à Paris, juste à côté de la tour Montparnasse."</a:t>
            </a:r>
          </a:p>
        </p:txBody>
      </p:sp>
      <p:sp>
        <p:nvSpPr>
          <p:cNvPr id="4" name="Espace réservé du numéro de diapositive 3"/>
          <p:cNvSpPr>
            <a:spLocks noGrp="1"/>
          </p:cNvSpPr>
          <p:nvPr>
            <p:ph type="sldNum" sz="quarter" idx="5"/>
          </p:nvPr>
        </p:nvSpPr>
        <p:spPr/>
        <p:txBody>
          <a:bodyPr/>
          <a:lstStyle/>
          <a:p>
            <a:fld id="{B27ABACF-3F95-43F6-8BD0-8A2B9409906B}" type="slidenum">
              <a:rPr lang="fr-FR" smtClean="0"/>
              <a:t>3</a:t>
            </a:fld>
            <a:endParaRPr lang="fr-FR"/>
          </a:p>
        </p:txBody>
      </p:sp>
    </p:spTree>
    <p:extLst>
      <p:ext uri="{BB962C8B-B14F-4D97-AF65-F5344CB8AC3E}">
        <p14:creationId xmlns:p14="http://schemas.microsoft.com/office/powerpoint/2010/main" val="3098880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"Coysevox Immobilier a été fondée en 2010 à Paris comme un groupe indépendant.</a:t>
            </a:r>
            <a:br>
              <a:rPr lang="fr-FR" dirty="0"/>
            </a:br>
            <a:r>
              <a:rPr lang="fr-FR" dirty="0"/>
              <a:t>Durant les années 2010, l'agence s'est développée avec des services supplémentaires comme l'immobilier commercial et le viager, et elle est devenue syndic de plusieurs copropriétés.</a:t>
            </a:r>
            <a:br>
              <a:rPr lang="fr-FR" dirty="0"/>
            </a:br>
            <a:r>
              <a:rPr lang="fr-FR" dirty="0"/>
              <a:t>Plus récemment, Coysevox a intégré des outils numériques et une plateforme digitale pour moderniser son offre et améliorer l’expérience client.</a:t>
            </a:r>
            <a:br>
              <a:rPr lang="fr-FR" dirty="0"/>
            </a:br>
            <a:r>
              <a:rPr lang="fr-FR" dirty="0"/>
              <a:t>Entre 2022 et 2024, l’entreprise a levé des fonds pour accélérer son expansion et renforcer son réseau de cabinets partenaires."</a:t>
            </a:r>
          </a:p>
        </p:txBody>
      </p:sp>
      <p:sp>
        <p:nvSpPr>
          <p:cNvPr id="4" name="Espace réservé du numéro de diapositive 3"/>
          <p:cNvSpPr>
            <a:spLocks noGrp="1"/>
          </p:cNvSpPr>
          <p:nvPr>
            <p:ph type="sldNum" sz="quarter" idx="5"/>
          </p:nvPr>
        </p:nvSpPr>
        <p:spPr/>
        <p:txBody>
          <a:bodyPr/>
          <a:lstStyle/>
          <a:p>
            <a:fld id="{B27ABACF-3F95-43F6-8BD0-8A2B9409906B}" type="slidenum">
              <a:rPr lang="fr-FR" smtClean="0"/>
              <a:t>4</a:t>
            </a:fld>
            <a:endParaRPr lang="fr-FR"/>
          </a:p>
        </p:txBody>
      </p:sp>
    </p:spTree>
    <p:extLst>
      <p:ext uri="{BB962C8B-B14F-4D97-AF65-F5344CB8AC3E}">
        <p14:creationId xmlns:p14="http://schemas.microsoft.com/office/powerpoint/2010/main" val="9309512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"Pour ce qui est de la gestion des données, Coysevox respecte plusieurs engagements.</a:t>
            </a:r>
            <a:br>
              <a:rPr lang="fr-FR" dirty="0"/>
            </a:br>
            <a:r>
              <a:rPr lang="fr-FR" dirty="0"/>
              <a:t>D'abord, elle collecte les données pour gérer la location, les transactions, et accompagner les clients.</a:t>
            </a:r>
            <a:br>
              <a:rPr lang="fr-FR" dirty="0"/>
            </a:br>
            <a:r>
              <a:rPr lang="fr-FR" dirty="0"/>
              <a:t>Elle garantit la transparence sur l'utilisation des données, la sécurité contre les accès non autorisés, et limite l'usage des données à des besoins précis.</a:t>
            </a:r>
            <a:br>
              <a:rPr lang="fr-FR" dirty="0"/>
            </a:br>
            <a:r>
              <a:rPr lang="fr-FR" dirty="0"/>
              <a:t>Enfin, les clients ont le droit d'accéder, de modifier ou de supprimer leurs données, et peuvent s'opposer à certains traitements."</a:t>
            </a:r>
          </a:p>
        </p:txBody>
      </p:sp>
      <p:sp>
        <p:nvSpPr>
          <p:cNvPr id="4" name="Espace réservé du numéro de diapositive 3"/>
          <p:cNvSpPr>
            <a:spLocks noGrp="1"/>
          </p:cNvSpPr>
          <p:nvPr>
            <p:ph type="sldNum" sz="quarter" idx="5"/>
          </p:nvPr>
        </p:nvSpPr>
        <p:spPr/>
        <p:txBody>
          <a:bodyPr/>
          <a:lstStyle/>
          <a:p>
            <a:fld id="{B27ABACF-3F95-43F6-8BD0-8A2B9409906B}" type="slidenum">
              <a:rPr lang="fr-FR" smtClean="0"/>
              <a:t>5</a:t>
            </a:fld>
            <a:endParaRPr lang="fr-FR"/>
          </a:p>
        </p:txBody>
      </p:sp>
    </p:spTree>
    <p:extLst>
      <p:ext uri="{BB962C8B-B14F-4D97-AF65-F5344CB8AC3E}">
        <p14:creationId xmlns:p14="http://schemas.microsoft.com/office/powerpoint/2010/main" val="16643704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buNone/>
            </a:pPr>
            <a:r>
              <a:rPr lang="fr-FR" dirty="0"/>
              <a:t>"Sur cette diapositive, on voit que Coysevox a connu une forte progression de son chiffre d'affaires entre 2016 et 2019, dans un contexte où le marché immobilier parisien était en forte croissance.</a:t>
            </a:r>
            <a:br>
              <a:rPr lang="fr-FR" dirty="0"/>
            </a:br>
            <a:r>
              <a:rPr lang="fr-FR" dirty="0"/>
              <a:t>Cependant, en 2020, la crise du COVID-19 a provoqué un ralentissement brutal : les transactions immobilières ont chuté à cause des confinements et de l’incertitude économique, ce qui explique la baisse temporaire du chiffre d'affaires et des résultats.</a:t>
            </a:r>
          </a:p>
          <a:p>
            <a:pPr>
              <a:buNone/>
            </a:pPr>
            <a:r>
              <a:rPr lang="fr-FR" dirty="0"/>
              <a:t>À partir de 2021, avec la reprise économique, Coysevox a su rebondir rapidement, en profitant de la forte demande immobilière post-COVID, notamment pour des biens avec de meilleures surfaces et localisations.</a:t>
            </a:r>
            <a:br>
              <a:rPr lang="fr-FR" dirty="0"/>
            </a:br>
            <a:r>
              <a:rPr lang="fr-FR" dirty="0"/>
              <a:t>Malgré la hausse récente des taux d’intérêt, qui rend les emprunts plus chers et freine certains acheteurs, Coysevox maintient une bonne activité, preuve de sa solidité sur un marché exigeant comme Paris.</a:t>
            </a:r>
          </a:p>
          <a:p>
            <a:r>
              <a:rPr lang="fr-FR" dirty="0"/>
              <a:t>Cela montre que Coysevox est capable de s'adapter aux cycles économiques, ce qui renforce sa </a:t>
            </a:r>
            <a:r>
              <a:rPr lang="fr-FR" b="1" dirty="0"/>
              <a:t>pérennité</a:t>
            </a:r>
            <a:r>
              <a:rPr lang="fr-FR" dirty="0"/>
              <a:t> et sa capacité à surmonter les futures crises."</a:t>
            </a:r>
          </a:p>
          <a:p>
            <a:endParaRPr lang="fr-FR" dirty="0"/>
          </a:p>
        </p:txBody>
      </p:sp>
      <p:sp>
        <p:nvSpPr>
          <p:cNvPr id="4" name="Espace réservé du numéro de diapositive 3"/>
          <p:cNvSpPr>
            <a:spLocks noGrp="1"/>
          </p:cNvSpPr>
          <p:nvPr>
            <p:ph type="sldNum" sz="quarter" idx="5"/>
          </p:nvPr>
        </p:nvSpPr>
        <p:spPr/>
        <p:txBody>
          <a:bodyPr/>
          <a:lstStyle/>
          <a:p>
            <a:fld id="{B27ABACF-3F95-43F6-8BD0-8A2B9409906B}" type="slidenum">
              <a:rPr lang="fr-FR" smtClean="0"/>
              <a:t>6</a:t>
            </a:fld>
            <a:endParaRPr lang="fr-FR"/>
          </a:p>
        </p:txBody>
      </p:sp>
    </p:spTree>
    <p:extLst>
      <p:ext uri="{BB962C8B-B14F-4D97-AF65-F5344CB8AC3E}">
        <p14:creationId xmlns:p14="http://schemas.microsoft.com/office/powerpoint/2010/main" val="8891060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"Concernant l'environnement économique, Coysevox fait face à plusieurs déséquilibres.</a:t>
            </a:r>
            <a:br>
              <a:rPr lang="fr-FR" dirty="0"/>
            </a:br>
            <a:r>
              <a:rPr lang="fr-FR" dirty="0"/>
              <a:t>Il y a d’abord les fluctuations des prix de l’immobilier qui rendent le marché instable.</a:t>
            </a:r>
            <a:br>
              <a:rPr lang="fr-FR" dirty="0"/>
            </a:br>
            <a:r>
              <a:rPr lang="fr-FR" dirty="0"/>
              <a:t>Ensuite, la hausse des taux d’intérêt complique l’accès aux emprunts pour les acheteurs.</a:t>
            </a:r>
            <a:br>
              <a:rPr lang="fr-FR" dirty="0"/>
            </a:br>
            <a:r>
              <a:rPr lang="fr-FR" dirty="0"/>
              <a:t>L'inflation augmente aussi les coûts fixes comme les loyers et l'énergie.</a:t>
            </a:r>
            <a:br>
              <a:rPr lang="fr-FR" dirty="0"/>
            </a:br>
            <a:r>
              <a:rPr lang="fr-FR" dirty="0"/>
              <a:t>Et enfin, le recrutement d'agents immobiliers qualifiés devient de plus en plus difficile."</a:t>
            </a:r>
          </a:p>
          <a:p>
            <a:endParaRPr lang="fr-FR" dirty="0"/>
          </a:p>
        </p:txBody>
      </p:sp>
      <p:sp>
        <p:nvSpPr>
          <p:cNvPr id="4" name="Espace réservé du numéro de diapositive 3"/>
          <p:cNvSpPr>
            <a:spLocks noGrp="1"/>
          </p:cNvSpPr>
          <p:nvPr>
            <p:ph type="sldNum" sz="quarter" idx="5"/>
          </p:nvPr>
        </p:nvSpPr>
        <p:spPr/>
        <p:txBody>
          <a:bodyPr/>
          <a:lstStyle/>
          <a:p>
            <a:fld id="{B27ABACF-3F95-43F6-8BD0-8A2B9409906B}" type="slidenum">
              <a:rPr lang="fr-FR" smtClean="0"/>
              <a:t>7</a:t>
            </a:fld>
            <a:endParaRPr lang="fr-FR"/>
          </a:p>
        </p:txBody>
      </p:sp>
    </p:spTree>
    <p:extLst>
      <p:ext uri="{BB962C8B-B14F-4D97-AF65-F5344CB8AC3E}">
        <p14:creationId xmlns:p14="http://schemas.microsoft.com/office/powerpoint/2010/main" val="5720228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"Sur le plan financier, Coysevox doit s'acquitter de l'impôt sur les sociétés ainsi que de la TVA sur ses honoraires.</a:t>
            </a:r>
            <a:br>
              <a:rPr lang="fr-FR" dirty="0"/>
            </a:br>
            <a:r>
              <a:rPr lang="fr-FR" dirty="0"/>
              <a:t>Elle doit également verser des cotisations sociales à l’URSSAF pour ses salariés.</a:t>
            </a:r>
            <a:br>
              <a:rPr lang="fr-FR" dirty="0"/>
            </a:br>
            <a:r>
              <a:rPr lang="fr-FR" dirty="0"/>
              <a:t>Cependant, l’entreprise peut bénéficier de subventions, notamment pour moderniser ses locaux ou pour favoriser l’emploi d’apprentis."</a:t>
            </a:r>
          </a:p>
        </p:txBody>
      </p:sp>
      <p:sp>
        <p:nvSpPr>
          <p:cNvPr id="4" name="Espace réservé du numéro de diapositive 3"/>
          <p:cNvSpPr>
            <a:spLocks noGrp="1"/>
          </p:cNvSpPr>
          <p:nvPr>
            <p:ph type="sldNum" sz="quarter" idx="5"/>
          </p:nvPr>
        </p:nvSpPr>
        <p:spPr/>
        <p:txBody>
          <a:bodyPr/>
          <a:lstStyle/>
          <a:p>
            <a:fld id="{B27ABACF-3F95-43F6-8BD0-8A2B9409906B}" type="slidenum">
              <a:rPr lang="fr-FR" smtClean="0"/>
              <a:t>8</a:t>
            </a:fld>
            <a:endParaRPr lang="fr-FR"/>
          </a:p>
        </p:txBody>
      </p:sp>
    </p:spTree>
    <p:extLst>
      <p:ext uri="{BB962C8B-B14F-4D97-AF65-F5344CB8AC3E}">
        <p14:creationId xmlns:p14="http://schemas.microsoft.com/office/powerpoint/2010/main" val="41229390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"Enfin, Coysevox est soumise aux règles européennes, notamment au RGPD pour la protection des données.</a:t>
            </a:r>
            <a:br>
              <a:rPr lang="fr-FR" dirty="0"/>
            </a:br>
            <a:r>
              <a:rPr lang="fr-FR" dirty="0"/>
              <a:t>Elle doit aussi respecter les normes de transparence financière ainsi que les normes environnementales, notamment celles qui concernent la performance énergétique des biens proposés."</a:t>
            </a:r>
          </a:p>
        </p:txBody>
      </p:sp>
      <p:sp>
        <p:nvSpPr>
          <p:cNvPr id="4" name="Espace réservé du numéro de diapositive 3"/>
          <p:cNvSpPr>
            <a:spLocks noGrp="1"/>
          </p:cNvSpPr>
          <p:nvPr>
            <p:ph type="sldNum" sz="quarter" idx="5"/>
          </p:nvPr>
        </p:nvSpPr>
        <p:spPr/>
        <p:txBody>
          <a:bodyPr/>
          <a:lstStyle/>
          <a:p>
            <a:fld id="{B27ABACF-3F95-43F6-8BD0-8A2B9409906B}" type="slidenum">
              <a:rPr lang="fr-FR" smtClean="0"/>
              <a:t>9</a:t>
            </a:fld>
            <a:endParaRPr lang="fr-FR"/>
          </a:p>
        </p:txBody>
      </p:sp>
    </p:spTree>
    <p:extLst>
      <p:ext uri="{BB962C8B-B14F-4D97-AF65-F5344CB8AC3E}">
        <p14:creationId xmlns:p14="http://schemas.microsoft.com/office/powerpoint/2010/main" val="9873344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D1A73D-37E5-45F4-A9B8-B3700EA1BC7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EC1B08A-5749-42F0-4B8B-E39A489B3561}"/>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6EE9869D-F6D6-8387-9F30-6A22E96B328F}"/>
              </a:ext>
            </a:extLst>
          </p:cNvPr>
          <p:cNvSpPr>
            <a:spLocks noGrp="1"/>
          </p:cNvSpPr>
          <p:nvPr>
            <p:ph type="body" idx="1"/>
          </p:nvPr>
        </p:nvSpPr>
        <p:spPr/>
        <p:txBody>
          <a:bodyPr/>
          <a:lstStyle/>
          <a:p>
            <a:r>
              <a:rPr lang="fr-FR" dirty="0"/>
              <a:t>"Sur le plan financier, Coysevox doit s'acquitter de l'impôt sur les sociétés ainsi que de la TVA sur ses honoraires.</a:t>
            </a:r>
            <a:br>
              <a:rPr lang="fr-FR" dirty="0"/>
            </a:br>
            <a:r>
              <a:rPr lang="fr-FR" dirty="0"/>
              <a:t>Elle doit également verser des cotisations sociales à l’URSSAF pour ses salariés.</a:t>
            </a:r>
            <a:br>
              <a:rPr lang="fr-FR" dirty="0"/>
            </a:br>
            <a:r>
              <a:rPr lang="fr-FR" dirty="0"/>
              <a:t>Cependant, l’entreprise peut bénéficier de subventions, notamment pour moderniser ses locaux ou pour favoriser l’emploi d’apprentis."</a:t>
            </a:r>
          </a:p>
        </p:txBody>
      </p:sp>
      <p:sp>
        <p:nvSpPr>
          <p:cNvPr id="4" name="Espace réservé du numéro de diapositive 3">
            <a:extLst>
              <a:ext uri="{FF2B5EF4-FFF2-40B4-BE49-F238E27FC236}">
                <a16:creationId xmlns:a16="http://schemas.microsoft.com/office/drawing/2014/main" id="{4E0628DF-0843-2081-D5AB-168F8A0C8494}"/>
              </a:ext>
            </a:extLst>
          </p:cNvPr>
          <p:cNvSpPr>
            <a:spLocks noGrp="1"/>
          </p:cNvSpPr>
          <p:nvPr>
            <p:ph type="sldNum" sz="quarter" idx="5"/>
          </p:nvPr>
        </p:nvSpPr>
        <p:spPr/>
        <p:txBody>
          <a:bodyPr/>
          <a:lstStyle/>
          <a:p>
            <a:fld id="{B27ABACF-3F95-43F6-8BD0-8A2B9409906B}" type="slidenum">
              <a:rPr lang="fr-FR" smtClean="0"/>
              <a:t>10</a:t>
            </a:fld>
            <a:endParaRPr lang="fr-FR"/>
          </a:p>
        </p:txBody>
      </p:sp>
    </p:spTree>
    <p:extLst>
      <p:ext uri="{BB962C8B-B14F-4D97-AF65-F5344CB8AC3E}">
        <p14:creationId xmlns:p14="http://schemas.microsoft.com/office/powerpoint/2010/main" val="1136674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5913F8-FB19-790E-476B-89BC2BD3035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1F0C7E08-7799-B4A6-F28B-B2ABFE3A25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85CD2DA1-0658-4497-FCE5-8ECCD8980E77}"/>
              </a:ext>
            </a:extLst>
          </p:cNvPr>
          <p:cNvSpPr>
            <a:spLocks noGrp="1"/>
          </p:cNvSpPr>
          <p:nvPr>
            <p:ph type="dt" sz="half" idx="10"/>
          </p:nvPr>
        </p:nvSpPr>
        <p:spPr/>
        <p:txBody>
          <a:bodyPr/>
          <a:lstStyle/>
          <a:p>
            <a:fld id="{3E924296-9976-468E-874B-87EE791A0C5E}" type="datetimeFigureOut">
              <a:rPr lang="fr-FR" smtClean="0"/>
              <a:t>19/03/2026</a:t>
            </a:fld>
            <a:endParaRPr lang="fr-FR"/>
          </a:p>
        </p:txBody>
      </p:sp>
      <p:sp>
        <p:nvSpPr>
          <p:cNvPr id="5" name="Espace réservé du pied de page 4">
            <a:extLst>
              <a:ext uri="{FF2B5EF4-FFF2-40B4-BE49-F238E27FC236}">
                <a16:creationId xmlns:a16="http://schemas.microsoft.com/office/drawing/2014/main" id="{A8F6709F-3562-9349-1950-AD412352F75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340D262-E584-16C4-F185-C98F5D4E24D7}"/>
              </a:ext>
            </a:extLst>
          </p:cNvPr>
          <p:cNvSpPr>
            <a:spLocks noGrp="1"/>
          </p:cNvSpPr>
          <p:nvPr>
            <p:ph type="sldNum" sz="quarter" idx="12"/>
          </p:nvPr>
        </p:nvSpPr>
        <p:spPr/>
        <p:txBody>
          <a:bodyPr/>
          <a:lstStyle/>
          <a:p>
            <a:fld id="{42B1F27D-C1B7-4BDC-8A82-B43BE5569296}" type="slidenum">
              <a:rPr lang="fr-FR" smtClean="0"/>
              <a:t>‹N°›</a:t>
            </a:fld>
            <a:endParaRPr lang="fr-FR"/>
          </a:p>
        </p:txBody>
      </p:sp>
    </p:spTree>
    <p:extLst>
      <p:ext uri="{BB962C8B-B14F-4D97-AF65-F5344CB8AC3E}">
        <p14:creationId xmlns:p14="http://schemas.microsoft.com/office/powerpoint/2010/main" val="417203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6539B7-A6BB-1F84-083E-F92169216D90}"/>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4431ABFB-D85A-7A3C-DE04-85B2F60C142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BB46527-BC34-4CCA-27B9-F8E2717260FB}"/>
              </a:ext>
            </a:extLst>
          </p:cNvPr>
          <p:cNvSpPr>
            <a:spLocks noGrp="1"/>
          </p:cNvSpPr>
          <p:nvPr>
            <p:ph type="dt" sz="half" idx="10"/>
          </p:nvPr>
        </p:nvSpPr>
        <p:spPr/>
        <p:txBody>
          <a:bodyPr/>
          <a:lstStyle/>
          <a:p>
            <a:fld id="{3E924296-9976-468E-874B-87EE791A0C5E}" type="datetimeFigureOut">
              <a:rPr lang="fr-FR" smtClean="0"/>
              <a:t>19/03/2026</a:t>
            </a:fld>
            <a:endParaRPr lang="fr-FR"/>
          </a:p>
        </p:txBody>
      </p:sp>
      <p:sp>
        <p:nvSpPr>
          <p:cNvPr id="5" name="Espace réservé du pied de page 4">
            <a:extLst>
              <a:ext uri="{FF2B5EF4-FFF2-40B4-BE49-F238E27FC236}">
                <a16:creationId xmlns:a16="http://schemas.microsoft.com/office/drawing/2014/main" id="{6C1752BB-E467-1EFD-7D36-2884E98E1DD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E347CC0-E0AF-4385-6C8B-FB8EB82E65F4}"/>
              </a:ext>
            </a:extLst>
          </p:cNvPr>
          <p:cNvSpPr>
            <a:spLocks noGrp="1"/>
          </p:cNvSpPr>
          <p:nvPr>
            <p:ph type="sldNum" sz="quarter" idx="12"/>
          </p:nvPr>
        </p:nvSpPr>
        <p:spPr/>
        <p:txBody>
          <a:bodyPr/>
          <a:lstStyle/>
          <a:p>
            <a:fld id="{42B1F27D-C1B7-4BDC-8A82-B43BE5569296}" type="slidenum">
              <a:rPr lang="fr-FR" smtClean="0"/>
              <a:t>‹N°›</a:t>
            </a:fld>
            <a:endParaRPr lang="fr-FR"/>
          </a:p>
        </p:txBody>
      </p:sp>
    </p:spTree>
    <p:extLst>
      <p:ext uri="{BB962C8B-B14F-4D97-AF65-F5344CB8AC3E}">
        <p14:creationId xmlns:p14="http://schemas.microsoft.com/office/powerpoint/2010/main" val="2336480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9E3026A-10AE-C5F1-0E83-E185DB619533}"/>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BD793BD-DE66-5004-6334-4D11F736845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E8509CC-3B9D-DAD3-43C1-3AFE656961B8}"/>
              </a:ext>
            </a:extLst>
          </p:cNvPr>
          <p:cNvSpPr>
            <a:spLocks noGrp="1"/>
          </p:cNvSpPr>
          <p:nvPr>
            <p:ph type="dt" sz="half" idx="10"/>
          </p:nvPr>
        </p:nvSpPr>
        <p:spPr/>
        <p:txBody>
          <a:bodyPr/>
          <a:lstStyle/>
          <a:p>
            <a:fld id="{3E924296-9976-468E-874B-87EE791A0C5E}" type="datetimeFigureOut">
              <a:rPr lang="fr-FR" smtClean="0"/>
              <a:t>19/03/2026</a:t>
            </a:fld>
            <a:endParaRPr lang="fr-FR"/>
          </a:p>
        </p:txBody>
      </p:sp>
      <p:sp>
        <p:nvSpPr>
          <p:cNvPr id="5" name="Espace réservé du pied de page 4">
            <a:extLst>
              <a:ext uri="{FF2B5EF4-FFF2-40B4-BE49-F238E27FC236}">
                <a16:creationId xmlns:a16="http://schemas.microsoft.com/office/drawing/2014/main" id="{4A1E40F3-B120-8D77-8983-1B2C803BBDC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245F26F-35D2-5B0C-62F4-82F87C079A84}"/>
              </a:ext>
            </a:extLst>
          </p:cNvPr>
          <p:cNvSpPr>
            <a:spLocks noGrp="1"/>
          </p:cNvSpPr>
          <p:nvPr>
            <p:ph type="sldNum" sz="quarter" idx="12"/>
          </p:nvPr>
        </p:nvSpPr>
        <p:spPr/>
        <p:txBody>
          <a:bodyPr/>
          <a:lstStyle/>
          <a:p>
            <a:fld id="{42B1F27D-C1B7-4BDC-8A82-B43BE5569296}" type="slidenum">
              <a:rPr lang="fr-FR" smtClean="0"/>
              <a:t>‹N°›</a:t>
            </a:fld>
            <a:endParaRPr lang="fr-FR"/>
          </a:p>
        </p:txBody>
      </p:sp>
    </p:spTree>
    <p:extLst>
      <p:ext uri="{BB962C8B-B14F-4D97-AF65-F5344CB8AC3E}">
        <p14:creationId xmlns:p14="http://schemas.microsoft.com/office/powerpoint/2010/main" val="3981679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124BA2-BEAC-8FF3-ADDC-88214EC9021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2EEC604-84C7-6C3D-2BAB-29CB3B454B50}"/>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7C01489-BDFE-43E5-A498-9599B65C2685}"/>
              </a:ext>
            </a:extLst>
          </p:cNvPr>
          <p:cNvSpPr>
            <a:spLocks noGrp="1"/>
          </p:cNvSpPr>
          <p:nvPr>
            <p:ph type="dt" sz="half" idx="10"/>
          </p:nvPr>
        </p:nvSpPr>
        <p:spPr/>
        <p:txBody>
          <a:bodyPr/>
          <a:lstStyle/>
          <a:p>
            <a:fld id="{3E924296-9976-468E-874B-87EE791A0C5E}" type="datetimeFigureOut">
              <a:rPr lang="fr-FR" smtClean="0"/>
              <a:t>19/03/2026</a:t>
            </a:fld>
            <a:endParaRPr lang="fr-FR"/>
          </a:p>
        </p:txBody>
      </p:sp>
      <p:sp>
        <p:nvSpPr>
          <p:cNvPr id="5" name="Espace réservé du pied de page 4">
            <a:extLst>
              <a:ext uri="{FF2B5EF4-FFF2-40B4-BE49-F238E27FC236}">
                <a16:creationId xmlns:a16="http://schemas.microsoft.com/office/drawing/2014/main" id="{A5F09BD5-DBA9-C4D2-9898-CD1521224D2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ADF10CF-A487-38CA-3E5E-8EAD885A321C}"/>
              </a:ext>
            </a:extLst>
          </p:cNvPr>
          <p:cNvSpPr>
            <a:spLocks noGrp="1"/>
          </p:cNvSpPr>
          <p:nvPr>
            <p:ph type="sldNum" sz="quarter" idx="12"/>
          </p:nvPr>
        </p:nvSpPr>
        <p:spPr/>
        <p:txBody>
          <a:bodyPr/>
          <a:lstStyle/>
          <a:p>
            <a:fld id="{42B1F27D-C1B7-4BDC-8A82-B43BE5569296}" type="slidenum">
              <a:rPr lang="fr-FR" smtClean="0"/>
              <a:t>‹N°›</a:t>
            </a:fld>
            <a:endParaRPr lang="fr-FR"/>
          </a:p>
        </p:txBody>
      </p:sp>
    </p:spTree>
    <p:extLst>
      <p:ext uri="{BB962C8B-B14F-4D97-AF65-F5344CB8AC3E}">
        <p14:creationId xmlns:p14="http://schemas.microsoft.com/office/powerpoint/2010/main" val="4148457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06652A-DAA4-F637-6526-0A51958B80F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5A145805-4D6C-42E4-1826-E35EB29D6E7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34F061A8-6949-4BF4-1540-DC91E7B4EF86}"/>
              </a:ext>
            </a:extLst>
          </p:cNvPr>
          <p:cNvSpPr>
            <a:spLocks noGrp="1"/>
          </p:cNvSpPr>
          <p:nvPr>
            <p:ph type="dt" sz="half" idx="10"/>
          </p:nvPr>
        </p:nvSpPr>
        <p:spPr/>
        <p:txBody>
          <a:bodyPr/>
          <a:lstStyle/>
          <a:p>
            <a:fld id="{3E924296-9976-468E-874B-87EE791A0C5E}" type="datetimeFigureOut">
              <a:rPr lang="fr-FR" smtClean="0"/>
              <a:t>19/03/2026</a:t>
            </a:fld>
            <a:endParaRPr lang="fr-FR"/>
          </a:p>
        </p:txBody>
      </p:sp>
      <p:sp>
        <p:nvSpPr>
          <p:cNvPr id="5" name="Espace réservé du pied de page 4">
            <a:extLst>
              <a:ext uri="{FF2B5EF4-FFF2-40B4-BE49-F238E27FC236}">
                <a16:creationId xmlns:a16="http://schemas.microsoft.com/office/drawing/2014/main" id="{566A0AFA-6A36-2A26-DFE5-DA81B70AE2C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5695190-1F7E-65B2-E4BF-225523635C48}"/>
              </a:ext>
            </a:extLst>
          </p:cNvPr>
          <p:cNvSpPr>
            <a:spLocks noGrp="1"/>
          </p:cNvSpPr>
          <p:nvPr>
            <p:ph type="sldNum" sz="quarter" idx="12"/>
          </p:nvPr>
        </p:nvSpPr>
        <p:spPr/>
        <p:txBody>
          <a:bodyPr/>
          <a:lstStyle/>
          <a:p>
            <a:fld id="{42B1F27D-C1B7-4BDC-8A82-B43BE5569296}" type="slidenum">
              <a:rPr lang="fr-FR" smtClean="0"/>
              <a:t>‹N°›</a:t>
            </a:fld>
            <a:endParaRPr lang="fr-FR"/>
          </a:p>
        </p:txBody>
      </p:sp>
    </p:spTree>
    <p:extLst>
      <p:ext uri="{BB962C8B-B14F-4D97-AF65-F5344CB8AC3E}">
        <p14:creationId xmlns:p14="http://schemas.microsoft.com/office/powerpoint/2010/main" val="3517780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1CF651-F6FE-499D-79DE-61CB25CDF39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6919CBA-84F2-43CF-9823-679C738F614C}"/>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8635B313-F4CF-F97C-A45C-91446A50CEE3}"/>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24D33DA2-5FA3-953B-033D-662791C769A7}"/>
              </a:ext>
            </a:extLst>
          </p:cNvPr>
          <p:cNvSpPr>
            <a:spLocks noGrp="1"/>
          </p:cNvSpPr>
          <p:nvPr>
            <p:ph type="dt" sz="half" idx="10"/>
          </p:nvPr>
        </p:nvSpPr>
        <p:spPr/>
        <p:txBody>
          <a:bodyPr/>
          <a:lstStyle/>
          <a:p>
            <a:fld id="{3E924296-9976-468E-874B-87EE791A0C5E}" type="datetimeFigureOut">
              <a:rPr lang="fr-FR" smtClean="0"/>
              <a:t>19/03/2026</a:t>
            </a:fld>
            <a:endParaRPr lang="fr-FR"/>
          </a:p>
        </p:txBody>
      </p:sp>
      <p:sp>
        <p:nvSpPr>
          <p:cNvPr id="6" name="Espace réservé du pied de page 5">
            <a:extLst>
              <a:ext uri="{FF2B5EF4-FFF2-40B4-BE49-F238E27FC236}">
                <a16:creationId xmlns:a16="http://schemas.microsoft.com/office/drawing/2014/main" id="{BF56BCFC-2DD4-0B1E-1007-5E9A3541A7A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516B2E0-CE16-A68E-6576-DFA3B94EDA6A}"/>
              </a:ext>
            </a:extLst>
          </p:cNvPr>
          <p:cNvSpPr>
            <a:spLocks noGrp="1"/>
          </p:cNvSpPr>
          <p:nvPr>
            <p:ph type="sldNum" sz="quarter" idx="12"/>
          </p:nvPr>
        </p:nvSpPr>
        <p:spPr/>
        <p:txBody>
          <a:bodyPr/>
          <a:lstStyle/>
          <a:p>
            <a:fld id="{42B1F27D-C1B7-4BDC-8A82-B43BE5569296}" type="slidenum">
              <a:rPr lang="fr-FR" smtClean="0"/>
              <a:t>‹N°›</a:t>
            </a:fld>
            <a:endParaRPr lang="fr-FR"/>
          </a:p>
        </p:txBody>
      </p:sp>
    </p:spTree>
    <p:extLst>
      <p:ext uri="{BB962C8B-B14F-4D97-AF65-F5344CB8AC3E}">
        <p14:creationId xmlns:p14="http://schemas.microsoft.com/office/powerpoint/2010/main" val="1455503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88D68A-AAFD-0366-F9CA-9D271350D2AC}"/>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571E4ECF-17C9-F864-605E-F25F9F9864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2FCFCAE-85CD-7AEA-EF5A-D05C8680781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A5E16B93-E095-0366-4C5E-9A9F7C485A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1756C14D-C8EA-A135-AE2F-7EDBF0874F6A}"/>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3372D373-3225-5328-61D4-4C9019DC349D}"/>
              </a:ext>
            </a:extLst>
          </p:cNvPr>
          <p:cNvSpPr>
            <a:spLocks noGrp="1"/>
          </p:cNvSpPr>
          <p:nvPr>
            <p:ph type="dt" sz="half" idx="10"/>
          </p:nvPr>
        </p:nvSpPr>
        <p:spPr/>
        <p:txBody>
          <a:bodyPr/>
          <a:lstStyle/>
          <a:p>
            <a:fld id="{3E924296-9976-468E-874B-87EE791A0C5E}" type="datetimeFigureOut">
              <a:rPr lang="fr-FR" smtClean="0"/>
              <a:t>19/03/2026</a:t>
            </a:fld>
            <a:endParaRPr lang="fr-FR"/>
          </a:p>
        </p:txBody>
      </p:sp>
      <p:sp>
        <p:nvSpPr>
          <p:cNvPr id="8" name="Espace réservé du pied de page 7">
            <a:extLst>
              <a:ext uri="{FF2B5EF4-FFF2-40B4-BE49-F238E27FC236}">
                <a16:creationId xmlns:a16="http://schemas.microsoft.com/office/drawing/2014/main" id="{E267CCBF-A8ED-AED3-1C85-04556C929F75}"/>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C9D5CC4D-EB45-C2CE-8E03-5847B75A3F86}"/>
              </a:ext>
            </a:extLst>
          </p:cNvPr>
          <p:cNvSpPr>
            <a:spLocks noGrp="1"/>
          </p:cNvSpPr>
          <p:nvPr>
            <p:ph type="sldNum" sz="quarter" idx="12"/>
          </p:nvPr>
        </p:nvSpPr>
        <p:spPr/>
        <p:txBody>
          <a:bodyPr/>
          <a:lstStyle/>
          <a:p>
            <a:fld id="{42B1F27D-C1B7-4BDC-8A82-B43BE5569296}" type="slidenum">
              <a:rPr lang="fr-FR" smtClean="0"/>
              <a:t>‹N°›</a:t>
            </a:fld>
            <a:endParaRPr lang="fr-FR"/>
          </a:p>
        </p:txBody>
      </p:sp>
    </p:spTree>
    <p:extLst>
      <p:ext uri="{BB962C8B-B14F-4D97-AF65-F5344CB8AC3E}">
        <p14:creationId xmlns:p14="http://schemas.microsoft.com/office/powerpoint/2010/main" val="4110215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684ECE-0222-F806-CE1D-90B7EE73E4CA}"/>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403413B-8952-D21D-67D6-5575820221E6}"/>
              </a:ext>
            </a:extLst>
          </p:cNvPr>
          <p:cNvSpPr>
            <a:spLocks noGrp="1"/>
          </p:cNvSpPr>
          <p:nvPr>
            <p:ph type="dt" sz="half" idx="10"/>
          </p:nvPr>
        </p:nvSpPr>
        <p:spPr/>
        <p:txBody>
          <a:bodyPr/>
          <a:lstStyle/>
          <a:p>
            <a:fld id="{3E924296-9976-468E-874B-87EE791A0C5E}" type="datetimeFigureOut">
              <a:rPr lang="fr-FR" smtClean="0"/>
              <a:t>19/03/2026</a:t>
            </a:fld>
            <a:endParaRPr lang="fr-FR"/>
          </a:p>
        </p:txBody>
      </p:sp>
      <p:sp>
        <p:nvSpPr>
          <p:cNvPr id="4" name="Espace réservé du pied de page 3">
            <a:extLst>
              <a:ext uri="{FF2B5EF4-FFF2-40B4-BE49-F238E27FC236}">
                <a16:creationId xmlns:a16="http://schemas.microsoft.com/office/drawing/2014/main" id="{ADB7CB4C-F344-FC4E-0658-824DAA7B2087}"/>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AF441A7A-98A6-0F1B-060A-EEC7552BB43A}"/>
              </a:ext>
            </a:extLst>
          </p:cNvPr>
          <p:cNvSpPr>
            <a:spLocks noGrp="1"/>
          </p:cNvSpPr>
          <p:nvPr>
            <p:ph type="sldNum" sz="quarter" idx="12"/>
          </p:nvPr>
        </p:nvSpPr>
        <p:spPr/>
        <p:txBody>
          <a:bodyPr/>
          <a:lstStyle/>
          <a:p>
            <a:fld id="{42B1F27D-C1B7-4BDC-8A82-B43BE5569296}" type="slidenum">
              <a:rPr lang="fr-FR" smtClean="0"/>
              <a:t>‹N°›</a:t>
            </a:fld>
            <a:endParaRPr lang="fr-FR"/>
          </a:p>
        </p:txBody>
      </p:sp>
    </p:spTree>
    <p:extLst>
      <p:ext uri="{BB962C8B-B14F-4D97-AF65-F5344CB8AC3E}">
        <p14:creationId xmlns:p14="http://schemas.microsoft.com/office/powerpoint/2010/main" val="313106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1876BC88-7920-26A8-E03C-C52638F16B7E}"/>
              </a:ext>
            </a:extLst>
          </p:cNvPr>
          <p:cNvSpPr>
            <a:spLocks noGrp="1"/>
          </p:cNvSpPr>
          <p:nvPr>
            <p:ph type="dt" sz="half" idx="10"/>
          </p:nvPr>
        </p:nvSpPr>
        <p:spPr/>
        <p:txBody>
          <a:bodyPr/>
          <a:lstStyle/>
          <a:p>
            <a:fld id="{3E924296-9976-468E-874B-87EE791A0C5E}" type="datetimeFigureOut">
              <a:rPr lang="fr-FR" smtClean="0"/>
              <a:t>19/03/2026</a:t>
            </a:fld>
            <a:endParaRPr lang="fr-FR"/>
          </a:p>
        </p:txBody>
      </p:sp>
      <p:sp>
        <p:nvSpPr>
          <p:cNvPr id="3" name="Espace réservé du pied de page 2">
            <a:extLst>
              <a:ext uri="{FF2B5EF4-FFF2-40B4-BE49-F238E27FC236}">
                <a16:creationId xmlns:a16="http://schemas.microsoft.com/office/drawing/2014/main" id="{85E12871-2E97-8524-CE52-DD4AF3359469}"/>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752BBC2-83D3-7C3C-92F9-FDABCD64CA82}"/>
              </a:ext>
            </a:extLst>
          </p:cNvPr>
          <p:cNvSpPr>
            <a:spLocks noGrp="1"/>
          </p:cNvSpPr>
          <p:nvPr>
            <p:ph type="sldNum" sz="quarter" idx="12"/>
          </p:nvPr>
        </p:nvSpPr>
        <p:spPr/>
        <p:txBody>
          <a:bodyPr/>
          <a:lstStyle/>
          <a:p>
            <a:fld id="{42B1F27D-C1B7-4BDC-8A82-B43BE5569296}" type="slidenum">
              <a:rPr lang="fr-FR" smtClean="0"/>
              <a:t>‹N°›</a:t>
            </a:fld>
            <a:endParaRPr lang="fr-FR"/>
          </a:p>
        </p:txBody>
      </p:sp>
    </p:spTree>
    <p:extLst>
      <p:ext uri="{BB962C8B-B14F-4D97-AF65-F5344CB8AC3E}">
        <p14:creationId xmlns:p14="http://schemas.microsoft.com/office/powerpoint/2010/main" val="3319378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4E9042-5024-89EF-0EE5-EBE33609773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FDBF229B-F928-033E-2186-E39B4F60AE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E4BDB292-E3BD-2423-06B4-629B4B4219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EC218E4-60BE-0D3D-8136-12C2530549C2}"/>
              </a:ext>
            </a:extLst>
          </p:cNvPr>
          <p:cNvSpPr>
            <a:spLocks noGrp="1"/>
          </p:cNvSpPr>
          <p:nvPr>
            <p:ph type="dt" sz="half" idx="10"/>
          </p:nvPr>
        </p:nvSpPr>
        <p:spPr/>
        <p:txBody>
          <a:bodyPr/>
          <a:lstStyle/>
          <a:p>
            <a:fld id="{3E924296-9976-468E-874B-87EE791A0C5E}" type="datetimeFigureOut">
              <a:rPr lang="fr-FR" smtClean="0"/>
              <a:t>19/03/2026</a:t>
            </a:fld>
            <a:endParaRPr lang="fr-FR"/>
          </a:p>
        </p:txBody>
      </p:sp>
      <p:sp>
        <p:nvSpPr>
          <p:cNvPr id="6" name="Espace réservé du pied de page 5">
            <a:extLst>
              <a:ext uri="{FF2B5EF4-FFF2-40B4-BE49-F238E27FC236}">
                <a16:creationId xmlns:a16="http://schemas.microsoft.com/office/drawing/2014/main" id="{79E8B7D2-925D-B7AB-01D4-C4F0191A93B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12444D9-8BF3-C3A5-1F3B-6352BC130E44}"/>
              </a:ext>
            </a:extLst>
          </p:cNvPr>
          <p:cNvSpPr>
            <a:spLocks noGrp="1"/>
          </p:cNvSpPr>
          <p:nvPr>
            <p:ph type="sldNum" sz="quarter" idx="12"/>
          </p:nvPr>
        </p:nvSpPr>
        <p:spPr/>
        <p:txBody>
          <a:bodyPr/>
          <a:lstStyle/>
          <a:p>
            <a:fld id="{42B1F27D-C1B7-4BDC-8A82-B43BE5569296}" type="slidenum">
              <a:rPr lang="fr-FR" smtClean="0"/>
              <a:t>‹N°›</a:t>
            </a:fld>
            <a:endParaRPr lang="fr-FR"/>
          </a:p>
        </p:txBody>
      </p:sp>
    </p:spTree>
    <p:extLst>
      <p:ext uri="{BB962C8B-B14F-4D97-AF65-F5344CB8AC3E}">
        <p14:creationId xmlns:p14="http://schemas.microsoft.com/office/powerpoint/2010/main" val="318682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68633B-0566-708B-35AF-FA361F34589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3014A2B2-C21B-AC87-D573-6C50E03AEF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C5FCF3B8-DADD-1668-4657-56F3F2ADF7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5AA082E-1714-6A04-5062-E68C983F0836}"/>
              </a:ext>
            </a:extLst>
          </p:cNvPr>
          <p:cNvSpPr>
            <a:spLocks noGrp="1"/>
          </p:cNvSpPr>
          <p:nvPr>
            <p:ph type="dt" sz="half" idx="10"/>
          </p:nvPr>
        </p:nvSpPr>
        <p:spPr/>
        <p:txBody>
          <a:bodyPr/>
          <a:lstStyle/>
          <a:p>
            <a:fld id="{3E924296-9976-468E-874B-87EE791A0C5E}" type="datetimeFigureOut">
              <a:rPr lang="fr-FR" smtClean="0"/>
              <a:t>19/03/2026</a:t>
            </a:fld>
            <a:endParaRPr lang="fr-FR"/>
          </a:p>
        </p:txBody>
      </p:sp>
      <p:sp>
        <p:nvSpPr>
          <p:cNvPr id="6" name="Espace réservé du pied de page 5">
            <a:extLst>
              <a:ext uri="{FF2B5EF4-FFF2-40B4-BE49-F238E27FC236}">
                <a16:creationId xmlns:a16="http://schemas.microsoft.com/office/drawing/2014/main" id="{EF500560-1482-07F0-BD8E-D636F8AB213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D07F596-F5B7-59D2-23A3-2D459CB3F202}"/>
              </a:ext>
            </a:extLst>
          </p:cNvPr>
          <p:cNvSpPr>
            <a:spLocks noGrp="1"/>
          </p:cNvSpPr>
          <p:nvPr>
            <p:ph type="sldNum" sz="quarter" idx="12"/>
          </p:nvPr>
        </p:nvSpPr>
        <p:spPr/>
        <p:txBody>
          <a:bodyPr/>
          <a:lstStyle/>
          <a:p>
            <a:fld id="{42B1F27D-C1B7-4BDC-8A82-B43BE5569296}" type="slidenum">
              <a:rPr lang="fr-FR" smtClean="0"/>
              <a:t>‹N°›</a:t>
            </a:fld>
            <a:endParaRPr lang="fr-FR"/>
          </a:p>
        </p:txBody>
      </p:sp>
    </p:spTree>
    <p:extLst>
      <p:ext uri="{BB962C8B-B14F-4D97-AF65-F5344CB8AC3E}">
        <p14:creationId xmlns:p14="http://schemas.microsoft.com/office/powerpoint/2010/main" val="2662814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FA038B5-FBAD-480E-52D8-EC067624F4C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EA1AE2AB-4997-9AEB-8ADC-4130DE0F7C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71DFFC0-C7A8-59FD-828C-89423ECB37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E924296-9976-468E-874B-87EE791A0C5E}" type="datetimeFigureOut">
              <a:rPr lang="fr-FR" smtClean="0"/>
              <a:t>19/03/2026</a:t>
            </a:fld>
            <a:endParaRPr lang="fr-FR"/>
          </a:p>
        </p:txBody>
      </p:sp>
      <p:sp>
        <p:nvSpPr>
          <p:cNvPr id="5" name="Espace réservé du pied de page 4">
            <a:extLst>
              <a:ext uri="{FF2B5EF4-FFF2-40B4-BE49-F238E27FC236}">
                <a16:creationId xmlns:a16="http://schemas.microsoft.com/office/drawing/2014/main" id="{9115343B-3104-4F25-726D-167155DDB4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758A7310-3C57-4028-6601-DE025A2E7C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2B1F27D-C1B7-4BDC-8A82-B43BE5569296}" type="slidenum">
              <a:rPr lang="fr-FR" smtClean="0"/>
              <a:t>‹N°›</a:t>
            </a:fld>
            <a:endParaRPr lang="fr-FR"/>
          </a:p>
        </p:txBody>
      </p:sp>
    </p:spTree>
    <p:extLst>
      <p:ext uri="{BB962C8B-B14F-4D97-AF65-F5344CB8AC3E}">
        <p14:creationId xmlns:p14="http://schemas.microsoft.com/office/powerpoint/2010/main" val="38934062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Image 11" descr="Une image contenant texte, Police, capture d’écran, Graphique&#10;&#10;Description générée automatiquement">
            <a:extLst>
              <a:ext uri="{FF2B5EF4-FFF2-40B4-BE49-F238E27FC236}">
                <a16:creationId xmlns:a16="http://schemas.microsoft.com/office/drawing/2014/main" id="{5F5D2AB2-35F7-C199-01A8-A7B8D35A9106}"/>
              </a:ext>
            </a:extLst>
          </p:cNvPr>
          <p:cNvPicPr>
            <a:picLocks noChangeAspect="1"/>
          </p:cNvPicPr>
          <p:nvPr/>
        </p:nvPicPr>
        <p:blipFill>
          <a:blip r:embed="rId2">
            <a:extLst>
              <a:ext uri="{28A0092B-C50C-407E-A947-70E740481C1C}">
                <a14:useLocalDpi xmlns:a14="http://schemas.microsoft.com/office/drawing/2010/main" val="0"/>
              </a:ext>
            </a:extLst>
          </a:blip>
          <a:srcRect t="54" r="-2" b="-2"/>
          <a:stretch/>
        </p:blipFill>
        <p:spPr>
          <a:xfrm>
            <a:off x="-6588" y="10"/>
            <a:ext cx="12198588" cy="6857990"/>
          </a:xfrm>
          <a:prstGeom prst="rect">
            <a:avLst/>
          </a:prstGeom>
        </p:spPr>
      </p:pic>
    </p:spTree>
    <p:extLst>
      <p:ext uri="{BB962C8B-B14F-4D97-AF65-F5344CB8AC3E}">
        <p14:creationId xmlns:p14="http://schemas.microsoft.com/office/powerpoint/2010/main" val="2514033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DD1C357-FC8F-3EC2-1CFA-12B15736918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3C823D3-D619-407C-89E0-C6F6B1E7A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047F8E3E-2FFA-4A0F-B3C7-E57ADDCFB4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6B68950A-AD67-B707-EBF6-2F08E2255DCD}"/>
              </a:ext>
            </a:extLst>
          </p:cNvPr>
          <p:cNvSpPr>
            <a:spLocks noGrp="1"/>
          </p:cNvSpPr>
          <p:nvPr>
            <p:ph type="title"/>
          </p:nvPr>
        </p:nvSpPr>
        <p:spPr>
          <a:xfrm>
            <a:off x="1179226" y="159658"/>
            <a:ext cx="9833548" cy="1132114"/>
          </a:xfrm>
        </p:spPr>
        <p:txBody>
          <a:bodyPr anchor="b">
            <a:normAutofit/>
          </a:bodyPr>
          <a:lstStyle/>
          <a:p>
            <a:pPr algn="ctr"/>
            <a:r>
              <a:rPr lang="fr-FR" sz="3600" dirty="0"/>
              <a:t>Impact des Réglementations sur notre Agence Immobilière</a:t>
            </a:r>
            <a:endParaRPr lang="fr-FR" sz="3600" dirty="0">
              <a:solidFill>
                <a:schemeClr val="tx2"/>
              </a:solidFill>
            </a:endParaRPr>
          </a:p>
        </p:txBody>
      </p:sp>
      <p:grpSp>
        <p:nvGrpSpPr>
          <p:cNvPr id="24" name="Group 11">
            <a:extLst>
              <a:ext uri="{FF2B5EF4-FFF2-40B4-BE49-F238E27FC236}">
                <a16:creationId xmlns:a16="http://schemas.microsoft.com/office/drawing/2014/main" id="{33D939F1-7ABE-4D0E-946A-43F37F556A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3346102" cy="2510865"/>
            <a:chOff x="-305" y="-1"/>
            <a:chExt cx="3832880" cy="2876136"/>
          </a:xfrm>
        </p:grpSpPr>
        <p:sp>
          <p:nvSpPr>
            <p:cNvPr id="13" name="Freeform: Shape 12">
              <a:extLst>
                <a:ext uri="{FF2B5EF4-FFF2-40B4-BE49-F238E27FC236}">
                  <a16:creationId xmlns:a16="http://schemas.microsoft.com/office/drawing/2014/main" id="{63FE0426-0FE4-451E-A8BB-08DA6A6AC2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13">
              <a:extLst>
                <a:ext uri="{FF2B5EF4-FFF2-40B4-BE49-F238E27FC236}">
                  <a16:creationId xmlns:a16="http://schemas.microsoft.com/office/drawing/2014/main" id="{4A32F7E8-35B4-451F-AA07-AECF7CA1D5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14">
              <a:extLst>
                <a:ext uri="{FF2B5EF4-FFF2-40B4-BE49-F238E27FC236}">
                  <a16:creationId xmlns:a16="http://schemas.microsoft.com/office/drawing/2014/main" id="{E1097796-C3C8-4772-9EBD-9F5CA368F5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15">
              <a:extLst>
                <a:ext uri="{FF2B5EF4-FFF2-40B4-BE49-F238E27FC236}">
                  <a16:creationId xmlns:a16="http://schemas.microsoft.com/office/drawing/2014/main" id="{EC4BC137-BB50-4235-A83F-4B4EEE1590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17">
            <a:extLst>
              <a:ext uri="{FF2B5EF4-FFF2-40B4-BE49-F238E27FC236}">
                <a16:creationId xmlns:a16="http://schemas.microsoft.com/office/drawing/2014/main" id="{9DB3963A-4187-4A72-9DA4-CA6BADE2293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9072780" y="3734338"/>
            <a:ext cx="3878664" cy="2368659"/>
            <a:chOff x="6867015" y="-1"/>
            <a:chExt cx="5324985" cy="3251912"/>
          </a:xfrm>
          <a:solidFill>
            <a:schemeClr val="accent5">
              <a:alpha val="10000"/>
            </a:schemeClr>
          </a:solidFill>
        </p:grpSpPr>
        <p:sp>
          <p:nvSpPr>
            <p:cNvPr id="19" name="Freeform: Shape 18">
              <a:extLst>
                <a:ext uri="{FF2B5EF4-FFF2-40B4-BE49-F238E27FC236}">
                  <a16:creationId xmlns:a16="http://schemas.microsoft.com/office/drawing/2014/main" id="{2428E75E-001A-4568-B035-574F1303EF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64AC8CFC-1164-4525-82A0-25F75ADCF4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6F35C856-5B70-4CA2-BB8F-A37197D8F9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550FD8B0-DE97-47B1-84ED-67A3BD00FE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4" name="Content Placeholder 2">
            <a:extLst>
              <a:ext uri="{FF2B5EF4-FFF2-40B4-BE49-F238E27FC236}">
                <a16:creationId xmlns:a16="http://schemas.microsoft.com/office/drawing/2014/main" id="{329F9AFA-A6DC-3E43-7C50-1F35207A0AAB}"/>
              </a:ext>
            </a:extLst>
          </p:cNvPr>
          <p:cNvGraphicFramePr>
            <a:graphicFrameLocks noGrp="1"/>
          </p:cNvGraphicFramePr>
          <p:nvPr>
            <p:ph idx="1"/>
            <p:extLst>
              <p:ext uri="{D42A27DB-BD31-4B8C-83A1-F6EECF244321}">
                <p14:modId xmlns:p14="http://schemas.microsoft.com/office/powerpoint/2010/main" val="3320411792"/>
              </p:ext>
            </p:extLst>
          </p:nvPr>
        </p:nvGraphicFramePr>
        <p:xfrm>
          <a:off x="889228" y="1255432"/>
          <a:ext cx="10664144" cy="51670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07426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245A9F99-D9B1-4094-A2E2-B90AC1DB7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B7FAF607-473A-4A43-A23D-BBFF5C411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Image 2" descr="Une image contenant Police, logo, Graphique, texte&#10;&#10;Description générée automatiquement">
            <a:extLst>
              <a:ext uri="{FF2B5EF4-FFF2-40B4-BE49-F238E27FC236}">
                <a16:creationId xmlns:a16="http://schemas.microsoft.com/office/drawing/2014/main" id="{5E618F7D-5CD4-0AA4-0FA2-3BB8D645CB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6046" y="2445802"/>
            <a:ext cx="3661831" cy="2316108"/>
          </a:xfrm>
          <a:prstGeom prst="rect">
            <a:avLst/>
          </a:prstGeom>
        </p:spPr>
      </p:pic>
      <p:sp>
        <p:nvSpPr>
          <p:cNvPr id="6" name="ZoneTexte 5">
            <a:extLst>
              <a:ext uri="{FF2B5EF4-FFF2-40B4-BE49-F238E27FC236}">
                <a16:creationId xmlns:a16="http://schemas.microsoft.com/office/drawing/2014/main" id="{53C7FC73-377E-C10D-1B3E-EE9BF822EDC7}"/>
              </a:ext>
            </a:extLst>
          </p:cNvPr>
          <p:cNvSpPr txBox="1"/>
          <p:nvPr/>
        </p:nvSpPr>
        <p:spPr>
          <a:xfrm>
            <a:off x="6090574" y="1143000"/>
            <a:ext cx="4977578" cy="4917971"/>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dirty="0" err="1">
                <a:solidFill>
                  <a:schemeClr val="tx2"/>
                </a:solidFill>
              </a:rPr>
              <a:t>Coysevox</a:t>
            </a:r>
            <a:r>
              <a:rPr lang="en-US" dirty="0">
                <a:solidFill>
                  <a:schemeClr val="tx2"/>
                </a:solidFill>
              </a:rPr>
              <a:t> </a:t>
            </a:r>
            <a:r>
              <a:rPr lang="en-US" dirty="0" err="1">
                <a:solidFill>
                  <a:schemeClr val="tx2"/>
                </a:solidFill>
              </a:rPr>
              <a:t>est</a:t>
            </a:r>
            <a:r>
              <a:rPr lang="en-US" dirty="0">
                <a:solidFill>
                  <a:schemeClr val="tx2"/>
                </a:solidFill>
              </a:rPr>
              <a:t> </a:t>
            </a:r>
            <a:r>
              <a:rPr lang="en-US" dirty="0" err="1">
                <a:solidFill>
                  <a:schemeClr val="tx2"/>
                </a:solidFill>
              </a:rPr>
              <a:t>une</a:t>
            </a:r>
            <a:r>
              <a:rPr lang="en-US" dirty="0">
                <a:solidFill>
                  <a:schemeClr val="tx2"/>
                </a:solidFill>
              </a:rPr>
              <a:t> SAS (Société à Actions </a:t>
            </a:r>
            <a:r>
              <a:rPr lang="en-US" dirty="0" err="1">
                <a:solidFill>
                  <a:schemeClr val="tx2"/>
                </a:solidFill>
              </a:rPr>
              <a:t>Simplifiées</a:t>
            </a:r>
            <a:r>
              <a:rPr lang="en-US" dirty="0">
                <a:solidFill>
                  <a:schemeClr val="tx2"/>
                </a:solidFill>
              </a:rPr>
              <a:t>) et son </a:t>
            </a:r>
            <a:r>
              <a:rPr lang="en-US" dirty="0" err="1">
                <a:solidFill>
                  <a:schemeClr val="tx2"/>
                </a:solidFill>
              </a:rPr>
              <a:t>domaine</a:t>
            </a:r>
            <a:r>
              <a:rPr lang="en-US" dirty="0">
                <a:solidFill>
                  <a:schemeClr val="tx2"/>
                </a:solidFill>
              </a:rPr>
              <a:t> </a:t>
            </a:r>
            <a:r>
              <a:rPr lang="en-US" dirty="0" err="1">
                <a:solidFill>
                  <a:schemeClr val="tx2"/>
                </a:solidFill>
              </a:rPr>
              <a:t>d’activité</a:t>
            </a:r>
            <a:r>
              <a:rPr lang="en-US" dirty="0">
                <a:solidFill>
                  <a:schemeClr val="tx2"/>
                </a:solidFill>
              </a:rPr>
              <a:t> </a:t>
            </a:r>
            <a:r>
              <a:rPr lang="en-US" dirty="0" err="1">
                <a:solidFill>
                  <a:schemeClr val="tx2"/>
                </a:solidFill>
              </a:rPr>
              <a:t>est</a:t>
            </a:r>
            <a:r>
              <a:rPr lang="en-US" dirty="0">
                <a:solidFill>
                  <a:schemeClr val="tx2"/>
                </a:solidFill>
              </a:rPr>
              <a:t> : </a:t>
            </a:r>
            <a:r>
              <a:rPr lang="en-US" dirty="0" err="1">
                <a:solidFill>
                  <a:schemeClr val="tx2"/>
                </a:solidFill>
              </a:rPr>
              <a:t>agence</a:t>
            </a:r>
            <a:r>
              <a:rPr lang="en-US" dirty="0">
                <a:solidFill>
                  <a:schemeClr val="tx2"/>
                </a:solidFill>
              </a:rPr>
              <a:t> </a:t>
            </a:r>
            <a:r>
              <a:rPr lang="en-US" dirty="0" err="1">
                <a:solidFill>
                  <a:schemeClr val="tx2"/>
                </a:solidFill>
              </a:rPr>
              <a:t>immobilière</a:t>
            </a:r>
            <a:endParaRPr lang="en-US" dirty="0">
              <a:solidFill>
                <a:schemeClr val="tx2"/>
              </a:solidFill>
            </a:endParaRPr>
          </a:p>
          <a:p>
            <a:pPr indent="-228600">
              <a:lnSpc>
                <a:spcPct val="90000"/>
              </a:lnSpc>
              <a:spcAft>
                <a:spcPts val="600"/>
              </a:spcAft>
              <a:buFont typeface="Arial" panose="020B0604020202020204" pitchFamily="34" charset="0"/>
              <a:buChar char="•"/>
            </a:pPr>
            <a:endParaRPr lang="en-US" dirty="0">
              <a:solidFill>
                <a:schemeClr val="tx2"/>
              </a:solidFill>
            </a:endParaRPr>
          </a:p>
        </p:txBody>
      </p:sp>
      <p:grpSp>
        <p:nvGrpSpPr>
          <p:cNvPr id="43" name="Group 42">
            <a:extLst>
              <a:ext uri="{FF2B5EF4-FFF2-40B4-BE49-F238E27FC236}">
                <a16:creationId xmlns:a16="http://schemas.microsoft.com/office/drawing/2014/main" id="{C5F6476F-D303-44D3-B30F-1BA348F0F6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5" y="52996"/>
            <a:ext cx="5928607" cy="6805005"/>
            <a:chOff x="6095999" y="52996"/>
            <a:chExt cx="6093363" cy="6805005"/>
          </a:xfrm>
          <a:solidFill>
            <a:schemeClr val="accent5">
              <a:alpha val="10000"/>
            </a:schemeClr>
          </a:solidFill>
        </p:grpSpPr>
        <p:sp>
          <p:nvSpPr>
            <p:cNvPr id="44" name="Freeform: Shape 43">
              <a:extLst>
                <a:ext uri="{FF2B5EF4-FFF2-40B4-BE49-F238E27FC236}">
                  <a16:creationId xmlns:a16="http://schemas.microsoft.com/office/drawing/2014/main" id="{C972EB4B-0539-4430-9340-8117B9D7C3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Freeform: Shape 44">
              <a:extLst>
                <a:ext uri="{FF2B5EF4-FFF2-40B4-BE49-F238E27FC236}">
                  <a16:creationId xmlns:a16="http://schemas.microsoft.com/office/drawing/2014/main" id="{ACA5348F-9FF6-485F-898D-1BED7EC72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Shape 45">
              <a:extLst>
                <a:ext uri="{FF2B5EF4-FFF2-40B4-BE49-F238E27FC236}">
                  <a16:creationId xmlns:a16="http://schemas.microsoft.com/office/drawing/2014/main" id="{33B89F41-1D91-447A-88C5-8A917809F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ZoneTexte 3">
            <a:extLst>
              <a:ext uri="{FF2B5EF4-FFF2-40B4-BE49-F238E27FC236}">
                <a16:creationId xmlns:a16="http://schemas.microsoft.com/office/drawing/2014/main" id="{6D087082-A6D9-D022-D6A8-E289755D7C12}"/>
              </a:ext>
            </a:extLst>
          </p:cNvPr>
          <p:cNvSpPr txBox="1"/>
          <p:nvPr/>
        </p:nvSpPr>
        <p:spPr>
          <a:xfrm>
            <a:off x="8029293" y="806364"/>
            <a:ext cx="3354636" cy="2847413"/>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4700" kern="1200" dirty="0">
              <a:solidFill>
                <a:schemeClr val="tx1"/>
              </a:solidFill>
              <a:latin typeface="+mj-lt"/>
              <a:ea typeface="+mj-ea"/>
              <a:cs typeface="+mj-cs"/>
            </a:endParaRPr>
          </a:p>
        </p:txBody>
      </p:sp>
      <p:sp>
        <p:nvSpPr>
          <p:cNvPr id="5" name="ZoneTexte 4">
            <a:extLst>
              <a:ext uri="{FF2B5EF4-FFF2-40B4-BE49-F238E27FC236}">
                <a16:creationId xmlns:a16="http://schemas.microsoft.com/office/drawing/2014/main" id="{2569E05B-44AB-D510-D99B-A57C1A7EFCE9}"/>
              </a:ext>
            </a:extLst>
          </p:cNvPr>
          <p:cNvSpPr txBox="1"/>
          <p:nvPr/>
        </p:nvSpPr>
        <p:spPr>
          <a:xfrm>
            <a:off x="8029293" y="3703250"/>
            <a:ext cx="2435507" cy="1122750"/>
          </a:xfrm>
          <a:prstGeom prst="rect">
            <a:avLst/>
          </a:prstGeom>
        </p:spPr>
        <p:txBody>
          <a:bodyPr vert="horz" lIns="91440" tIns="45720" rIns="91440" bIns="45720" rtlCol="0" anchor="t">
            <a:normAutofit/>
          </a:bodyPr>
          <a:lstStyle/>
          <a:p>
            <a:pPr>
              <a:lnSpc>
                <a:spcPct val="90000"/>
              </a:lnSpc>
              <a:spcBef>
                <a:spcPts val="1000"/>
              </a:spcBef>
            </a:pPr>
            <a:endParaRPr lang="en-US" sz="1600" kern="1200" dirty="0">
              <a:solidFill>
                <a:schemeClr val="tx1"/>
              </a:solidFill>
              <a:latin typeface="+mn-lt"/>
              <a:ea typeface="+mn-ea"/>
              <a:cs typeface="+mn-cs"/>
            </a:endParaRPr>
          </a:p>
        </p:txBody>
      </p:sp>
    </p:spTree>
    <p:extLst>
      <p:ext uri="{BB962C8B-B14F-4D97-AF65-F5344CB8AC3E}">
        <p14:creationId xmlns:p14="http://schemas.microsoft.com/office/powerpoint/2010/main" val="1602657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ZoneTexte 3">
            <a:extLst>
              <a:ext uri="{FF2B5EF4-FFF2-40B4-BE49-F238E27FC236}">
                <a16:creationId xmlns:a16="http://schemas.microsoft.com/office/drawing/2014/main" id="{7965BBE7-6041-9E3D-B7A5-C24F4658853C}"/>
              </a:ext>
            </a:extLst>
          </p:cNvPr>
          <p:cNvSpPr txBox="1"/>
          <p:nvPr/>
        </p:nvSpPr>
        <p:spPr>
          <a:xfrm>
            <a:off x="804672" y="2421683"/>
            <a:ext cx="4765949" cy="3353476"/>
          </a:xfrm>
          <a:prstGeom prst="rect">
            <a:avLst/>
          </a:prstGeom>
        </p:spPr>
        <p:txBody>
          <a:bodyPr vert="horz" lIns="91440" tIns="45720" rIns="91440" bIns="45720" rtlCol="0" anchor="t">
            <a:normAutofit/>
          </a:bodyPr>
          <a:lstStyle/>
          <a:p>
            <a:pPr indent="-228600">
              <a:lnSpc>
                <a:spcPct val="90000"/>
              </a:lnSpc>
              <a:spcAft>
                <a:spcPts val="600"/>
              </a:spcAft>
              <a:buFont typeface="Arial" panose="020B0604020202020204" pitchFamily="34" charset="0"/>
              <a:buChar char="•"/>
            </a:pPr>
            <a:r>
              <a:rPr lang="en-US">
                <a:solidFill>
                  <a:schemeClr val="tx2"/>
                </a:solidFill>
              </a:rPr>
              <a:t>L’agence immobilière Coysevox se trouve au 69 avenue du Maine, près de la tour Montparnasse</a:t>
            </a:r>
          </a:p>
        </p:txBody>
      </p:sp>
      <p:grpSp>
        <p:nvGrpSpPr>
          <p:cNvPr id="39" name="Group 38">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40" name="Freeform: Shape 39">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reeform: Shape 40">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41">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reeform: Shape 42">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3" name="Image 2" descr="Une image contenant texte, carte, diagramme, atlas&#10;&#10;Description générée automatiquement">
            <a:extLst>
              <a:ext uri="{FF2B5EF4-FFF2-40B4-BE49-F238E27FC236}">
                <a16:creationId xmlns:a16="http://schemas.microsoft.com/office/drawing/2014/main" id="{D7868FE3-3139-1CB5-D23A-D197EA9B1D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08392" y="2249413"/>
            <a:ext cx="4142232" cy="3282718"/>
          </a:xfrm>
          <a:prstGeom prst="rect">
            <a:avLst/>
          </a:prstGeom>
        </p:spPr>
      </p:pic>
    </p:spTree>
    <p:extLst>
      <p:ext uri="{BB962C8B-B14F-4D97-AF65-F5344CB8AC3E}">
        <p14:creationId xmlns:p14="http://schemas.microsoft.com/office/powerpoint/2010/main" val="962591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D1942232-83D0-49E2-AF9B-1F97E3C1EF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E9E70D72-6E23-4015-A4A6-85C120C191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C28A977F-B603-4D81-B0FC-C8DE048A793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1"/>
            <a:ext cx="3362070" cy="2522848"/>
            <a:chOff x="-305" y="-1"/>
            <a:chExt cx="3832880" cy="2876136"/>
          </a:xfrm>
        </p:grpSpPr>
        <p:sp>
          <p:nvSpPr>
            <p:cNvPr id="31" name="Freeform: Shape 30">
              <a:extLst>
                <a:ext uri="{FF2B5EF4-FFF2-40B4-BE49-F238E27FC236}">
                  <a16:creationId xmlns:a16="http://schemas.microsoft.com/office/drawing/2014/main" id="{0183CE8C-E039-4B2F-A36E-5FD5CD5DE1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3EB77281-FAB4-40D0-B3F3-264EC4AB20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Freeform: Shape 32">
              <a:extLst>
                <a:ext uri="{FF2B5EF4-FFF2-40B4-BE49-F238E27FC236}">
                  <a16:creationId xmlns:a16="http://schemas.microsoft.com/office/drawing/2014/main" id="{815E59F3-75FC-494F-8737-5F00A4964F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Freeform: Shape 33">
              <a:extLst>
                <a:ext uri="{FF2B5EF4-FFF2-40B4-BE49-F238E27FC236}">
                  <a16:creationId xmlns:a16="http://schemas.microsoft.com/office/drawing/2014/main" id="{43ADDCFA-B066-4D79-AB71-062E66E58F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3" name="Image 2" descr="Une image contenant texte, Police, conception&#10;&#10;Description générée automatiquement">
            <a:extLst>
              <a:ext uri="{FF2B5EF4-FFF2-40B4-BE49-F238E27FC236}">
                <a16:creationId xmlns:a16="http://schemas.microsoft.com/office/drawing/2014/main" id="{5571923C-AEAC-11CC-2479-EE21DCB516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015183"/>
            <a:ext cx="4954693" cy="842297"/>
          </a:xfrm>
          <a:prstGeom prst="rect">
            <a:avLst/>
          </a:prstGeom>
        </p:spPr>
      </p:pic>
      <p:sp>
        <p:nvSpPr>
          <p:cNvPr id="9" name="ZoneTexte 8">
            <a:extLst>
              <a:ext uri="{FF2B5EF4-FFF2-40B4-BE49-F238E27FC236}">
                <a16:creationId xmlns:a16="http://schemas.microsoft.com/office/drawing/2014/main" id="{9C336988-DFFA-D51C-18AD-F8EF92CB5FA6}"/>
              </a:ext>
            </a:extLst>
          </p:cNvPr>
          <p:cNvSpPr txBox="1"/>
          <p:nvPr/>
        </p:nvSpPr>
        <p:spPr>
          <a:xfrm>
            <a:off x="6354871" y="2827419"/>
            <a:ext cx="5029200" cy="3227626"/>
          </a:xfrm>
          <a:prstGeom prst="rect">
            <a:avLst/>
          </a:prstGeom>
        </p:spPr>
        <p:txBody>
          <a:bodyPr vert="horz" lIns="91440" tIns="45720" rIns="91440" bIns="45720" rtlCol="0" anchor="ctr">
            <a:normAutofit/>
          </a:bodyPr>
          <a:lstStyle/>
          <a:p>
            <a:pPr marL="0" marR="0" lvl="0" indent="-228600" fontAlgn="base">
              <a:lnSpc>
                <a:spcPct val="90000"/>
              </a:lnSpc>
              <a:spcBef>
                <a:spcPct val="0"/>
              </a:spcBef>
              <a:spcAft>
                <a:spcPts val="600"/>
              </a:spcAft>
              <a:buClrTx/>
              <a:buSzTx/>
              <a:buFont typeface="Arial" panose="020B0604020202020204" pitchFamily="34" charset="0"/>
              <a:buChar char="•"/>
              <a:tabLst/>
            </a:pPr>
            <a:r>
              <a:rPr kumimoji="0" lang="en-US" altLang="fr-FR" sz="1300" b="1" i="0" u="none" strike="noStrike" cap="none" normalizeH="0" baseline="0">
                <a:ln>
                  <a:noFill/>
                </a:ln>
                <a:solidFill>
                  <a:schemeClr val="tx2"/>
                </a:solidFill>
                <a:effectLst/>
              </a:rPr>
              <a:t>2010</a:t>
            </a:r>
            <a:r>
              <a:rPr kumimoji="0" lang="en-US" altLang="fr-FR" sz="1300" b="0" i="0" u="none" strike="noStrike" cap="none" normalizeH="0" baseline="0">
                <a:ln>
                  <a:noFill/>
                </a:ln>
                <a:solidFill>
                  <a:schemeClr val="tx2"/>
                </a:solidFill>
                <a:effectLst/>
              </a:rPr>
              <a:t> : Fondation de Coysevox Immobilier à Paris, en tant que groupe indépendant.</a:t>
            </a:r>
          </a:p>
          <a:p>
            <a:pPr marL="0" marR="0" lvl="0" indent="-228600" fontAlgn="base">
              <a:lnSpc>
                <a:spcPct val="90000"/>
              </a:lnSpc>
              <a:spcBef>
                <a:spcPct val="0"/>
              </a:spcBef>
              <a:spcAft>
                <a:spcPts val="600"/>
              </a:spcAft>
              <a:buClrTx/>
              <a:buSzTx/>
              <a:buFont typeface="Arial" panose="020B0604020202020204" pitchFamily="34" charset="0"/>
              <a:buChar char="•"/>
              <a:tabLst/>
            </a:pPr>
            <a:endParaRPr kumimoji="0" lang="en-US" altLang="fr-FR" sz="1300" b="0" i="0" u="none" strike="noStrike" cap="none" normalizeH="0" baseline="0">
              <a:ln>
                <a:noFill/>
              </a:ln>
              <a:solidFill>
                <a:schemeClr val="tx2"/>
              </a:solidFill>
              <a:effectLst/>
            </a:endParaRPr>
          </a:p>
          <a:p>
            <a:pPr marL="0" marR="0" lvl="0" indent="-228600" fontAlgn="base">
              <a:lnSpc>
                <a:spcPct val="90000"/>
              </a:lnSpc>
              <a:spcBef>
                <a:spcPct val="0"/>
              </a:spcBef>
              <a:spcAft>
                <a:spcPts val="600"/>
              </a:spcAft>
              <a:buClrTx/>
              <a:buSzTx/>
              <a:buFont typeface="Arial" panose="020B0604020202020204" pitchFamily="34" charset="0"/>
              <a:buChar char="•"/>
              <a:tabLst/>
            </a:pPr>
            <a:r>
              <a:rPr kumimoji="0" lang="en-US" altLang="fr-FR" sz="1300" b="1" i="0" u="none" strike="noStrike" cap="none" normalizeH="0" baseline="0">
                <a:ln>
                  <a:noFill/>
                </a:ln>
                <a:solidFill>
                  <a:schemeClr val="tx2"/>
                </a:solidFill>
                <a:effectLst/>
              </a:rPr>
              <a:t>Années 2010</a:t>
            </a:r>
            <a:r>
              <a:rPr kumimoji="0" lang="en-US" altLang="fr-FR" sz="1300" b="0" i="0" u="none" strike="noStrike" cap="none" normalizeH="0" baseline="0">
                <a:ln>
                  <a:noFill/>
                </a:ln>
                <a:solidFill>
                  <a:schemeClr val="tx2"/>
                </a:solidFill>
                <a:effectLst/>
              </a:rPr>
              <a:t> : Expansion progressive avec l’ajout de services diversifiés, notamment en immobilier commercial et viager. Coysevox deviant aussi syndic de nombreuses copropriétés </a:t>
            </a:r>
          </a:p>
          <a:p>
            <a:pPr marL="0" marR="0" lvl="0" indent="-228600" fontAlgn="base">
              <a:lnSpc>
                <a:spcPct val="90000"/>
              </a:lnSpc>
              <a:spcBef>
                <a:spcPct val="0"/>
              </a:spcBef>
              <a:spcAft>
                <a:spcPts val="600"/>
              </a:spcAft>
              <a:buClrTx/>
              <a:buSzTx/>
              <a:buFont typeface="Arial" panose="020B0604020202020204" pitchFamily="34" charset="0"/>
              <a:buChar char="•"/>
              <a:tabLst/>
            </a:pPr>
            <a:endParaRPr kumimoji="0" lang="en-US" altLang="fr-FR" sz="1300" b="0" i="0" u="none" strike="noStrike" cap="none" normalizeH="0" baseline="0">
              <a:ln>
                <a:noFill/>
              </a:ln>
              <a:solidFill>
                <a:schemeClr val="tx2"/>
              </a:solidFill>
              <a:effectLst/>
            </a:endParaRPr>
          </a:p>
          <a:p>
            <a:pPr marL="0" marR="0" lvl="0" indent="-228600" fontAlgn="base">
              <a:lnSpc>
                <a:spcPct val="90000"/>
              </a:lnSpc>
              <a:spcBef>
                <a:spcPct val="0"/>
              </a:spcBef>
              <a:spcAft>
                <a:spcPts val="600"/>
              </a:spcAft>
              <a:buClrTx/>
              <a:buSzTx/>
              <a:buFont typeface="Arial" panose="020B0604020202020204" pitchFamily="34" charset="0"/>
              <a:buChar char="•"/>
              <a:tabLst/>
            </a:pPr>
            <a:r>
              <a:rPr kumimoji="0" lang="en-US" altLang="fr-FR" sz="1300" b="1" i="0" u="none" strike="noStrike" cap="none" normalizeH="0" baseline="0">
                <a:ln>
                  <a:noFill/>
                </a:ln>
                <a:solidFill>
                  <a:schemeClr val="tx2"/>
                </a:solidFill>
                <a:effectLst/>
              </a:rPr>
              <a:t>Années récentes</a:t>
            </a:r>
            <a:r>
              <a:rPr kumimoji="0" lang="en-US" altLang="fr-FR" sz="1300" b="0" i="0" u="none" strike="noStrike" cap="none" normalizeH="0" baseline="0">
                <a:ln>
                  <a:noFill/>
                </a:ln>
                <a:solidFill>
                  <a:schemeClr val="tx2"/>
                </a:solidFill>
                <a:effectLst/>
              </a:rPr>
              <a:t> : Intégration d’outils numériques et d’une plateforme digitale pour moderniser les services et améliorer l’expérience client.</a:t>
            </a:r>
          </a:p>
          <a:p>
            <a:pPr marL="0" marR="0" lvl="0" indent="-228600" fontAlgn="base">
              <a:lnSpc>
                <a:spcPct val="90000"/>
              </a:lnSpc>
              <a:spcBef>
                <a:spcPct val="0"/>
              </a:spcBef>
              <a:spcAft>
                <a:spcPts val="600"/>
              </a:spcAft>
              <a:buClrTx/>
              <a:buSzTx/>
              <a:buFont typeface="Arial" panose="020B0604020202020204" pitchFamily="34" charset="0"/>
              <a:buChar char="•"/>
              <a:tabLst/>
            </a:pPr>
            <a:endParaRPr kumimoji="0" lang="en-US" altLang="fr-FR" sz="1300" b="0" i="0" u="none" strike="noStrike" cap="none" normalizeH="0" baseline="0">
              <a:ln>
                <a:noFill/>
              </a:ln>
              <a:solidFill>
                <a:schemeClr val="tx2"/>
              </a:solidFill>
              <a:effectLst/>
            </a:endParaRPr>
          </a:p>
          <a:p>
            <a:pPr marL="0" marR="0" lvl="0" indent="-228600" fontAlgn="base">
              <a:lnSpc>
                <a:spcPct val="90000"/>
              </a:lnSpc>
              <a:spcBef>
                <a:spcPct val="0"/>
              </a:spcBef>
              <a:spcAft>
                <a:spcPts val="600"/>
              </a:spcAft>
              <a:buClrTx/>
              <a:buSzTx/>
              <a:buFont typeface="Arial" panose="020B0604020202020204" pitchFamily="34" charset="0"/>
              <a:buChar char="•"/>
              <a:tabLst/>
            </a:pPr>
            <a:r>
              <a:rPr kumimoji="0" lang="en-US" altLang="fr-FR" sz="1300" b="1" i="0" u="none" strike="noStrike" cap="none" normalizeH="0" baseline="0">
                <a:ln>
                  <a:noFill/>
                </a:ln>
                <a:solidFill>
                  <a:schemeClr val="tx2"/>
                </a:solidFill>
                <a:effectLst/>
              </a:rPr>
              <a:t>2022-2024</a:t>
            </a:r>
            <a:r>
              <a:rPr kumimoji="0" lang="en-US" altLang="fr-FR" sz="1300" b="0" i="0" u="none" strike="noStrike" cap="none" normalizeH="0" baseline="0">
                <a:ln>
                  <a:noFill/>
                </a:ln>
                <a:solidFill>
                  <a:schemeClr val="tx2"/>
                </a:solidFill>
                <a:effectLst/>
              </a:rPr>
              <a:t> : Levée de fonds pour accélérer l’expansion et moderniser les cabinets partenaires, visant à renforcer leur position sur le marché immobilier​</a:t>
            </a:r>
          </a:p>
          <a:p>
            <a:pPr marL="0" marR="0" lvl="0" indent="-228600" fontAlgn="base">
              <a:lnSpc>
                <a:spcPct val="90000"/>
              </a:lnSpc>
              <a:spcBef>
                <a:spcPct val="0"/>
              </a:spcBef>
              <a:spcAft>
                <a:spcPts val="600"/>
              </a:spcAft>
              <a:buClrTx/>
              <a:buSzTx/>
              <a:buFont typeface="Arial" panose="020B0604020202020204" pitchFamily="34" charset="0"/>
              <a:buChar char="•"/>
              <a:tabLst/>
            </a:pPr>
            <a:endParaRPr kumimoji="0" lang="en-US" altLang="fr-FR" sz="1300" b="0" i="0" u="none" strike="noStrike" cap="none" normalizeH="0" baseline="0">
              <a:ln>
                <a:noFill/>
              </a:ln>
              <a:solidFill>
                <a:schemeClr val="tx2"/>
              </a:solidFill>
              <a:effectLst/>
            </a:endParaRPr>
          </a:p>
          <a:p>
            <a:pPr marR="0" lvl="0" indent="-228600" fontAlgn="base">
              <a:lnSpc>
                <a:spcPct val="90000"/>
              </a:lnSpc>
              <a:spcBef>
                <a:spcPct val="0"/>
              </a:spcBef>
              <a:spcAft>
                <a:spcPts val="600"/>
              </a:spcAft>
              <a:buClrTx/>
              <a:buSzTx/>
              <a:buFont typeface="Arial" panose="020B0604020202020204" pitchFamily="34" charset="0"/>
              <a:buChar char="•"/>
              <a:tabLst/>
            </a:pPr>
            <a:endParaRPr kumimoji="0" lang="en-US" altLang="fr-FR" sz="1300" b="0" i="0" u="none" strike="noStrike" cap="none" normalizeH="0" baseline="0">
              <a:ln>
                <a:noFill/>
              </a:ln>
              <a:solidFill>
                <a:schemeClr val="tx2"/>
              </a:solidFill>
              <a:effectLst/>
            </a:endParaRPr>
          </a:p>
        </p:txBody>
      </p:sp>
      <p:grpSp>
        <p:nvGrpSpPr>
          <p:cNvPr id="36" name="Group 35">
            <a:extLst>
              <a:ext uri="{FF2B5EF4-FFF2-40B4-BE49-F238E27FC236}">
                <a16:creationId xmlns:a16="http://schemas.microsoft.com/office/drawing/2014/main" id="{C78D9229-E61D-4FEE-8321-2F8B64A8CAD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10186037" y="4852038"/>
            <a:ext cx="2151670" cy="1860256"/>
            <a:chOff x="-305" y="-4155"/>
            <a:chExt cx="2514948" cy="2174333"/>
          </a:xfrm>
        </p:grpSpPr>
        <p:sp>
          <p:nvSpPr>
            <p:cNvPr id="37" name="Freeform: Shape 36">
              <a:extLst>
                <a:ext uri="{FF2B5EF4-FFF2-40B4-BE49-F238E27FC236}">
                  <a16:creationId xmlns:a16="http://schemas.microsoft.com/office/drawing/2014/main" id="{1FDD3CCB-26A3-4D79-AEB6-7A60CF980D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reeform: Shape 37">
              <a:extLst>
                <a:ext uri="{FF2B5EF4-FFF2-40B4-BE49-F238E27FC236}">
                  <a16:creationId xmlns:a16="http://schemas.microsoft.com/office/drawing/2014/main" id="{E9AC4470-5113-4709-B29F-CDB937F254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3E0D146C-9DAB-421E-AE88-5F854BF3F7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40" name="Freeform: Shape 39">
              <a:extLst>
                <a:ext uri="{FF2B5EF4-FFF2-40B4-BE49-F238E27FC236}">
                  <a16:creationId xmlns:a16="http://schemas.microsoft.com/office/drawing/2014/main" id="{12EB32A5-4408-4F6C-84B2-F9A908237A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 name="ZoneTexte 11">
            <a:extLst>
              <a:ext uri="{FF2B5EF4-FFF2-40B4-BE49-F238E27FC236}">
                <a16:creationId xmlns:a16="http://schemas.microsoft.com/office/drawing/2014/main" id="{CDBBB3DB-1124-D812-1B4E-F9B6171E0225}"/>
              </a:ext>
            </a:extLst>
          </p:cNvPr>
          <p:cNvSpPr txBox="1"/>
          <p:nvPr/>
        </p:nvSpPr>
        <p:spPr>
          <a:xfrm>
            <a:off x="1985420" y="-501291"/>
            <a:ext cx="12192000" cy="4557252"/>
          </a:xfrm>
          <a:prstGeom prst="rect">
            <a:avLst/>
          </a:prstGeom>
          <a:noFill/>
        </p:spPr>
        <p:txBody>
          <a:bodyPr wrap="square" rtlCol="0">
            <a:spAutoFit/>
          </a:bodyPr>
          <a:lstStyle/>
          <a:p>
            <a:endParaRPr lang="fr-FR" dirty="0"/>
          </a:p>
        </p:txBody>
      </p:sp>
    </p:spTree>
    <p:extLst>
      <p:ext uri="{BB962C8B-B14F-4D97-AF65-F5344CB8AC3E}">
        <p14:creationId xmlns:p14="http://schemas.microsoft.com/office/powerpoint/2010/main" val="2476728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ZoneTexte 1">
            <a:extLst>
              <a:ext uri="{FF2B5EF4-FFF2-40B4-BE49-F238E27FC236}">
                <a16:creationId xmlns:a16="http://schemas.microsoft.com/office/drawing/2014/main" id="{64B53275-5430-DDB5-A05F-CA10B5FB3B50}"/>
              </a:ext>
            </a:extLst>
          </p:cNvPr>
          <p:cNvSpPr txBox="1"/>
          <p:nvPr/>
        </p:nvSpPr>
        <p:spPr>
          <a:xfrm>
            <a:off x="804672" y="2421683"/>
            <a:ext cx="4765949" cy="3353476"/>
          </a:xfrm>
          <a:prstGeom prst="rect">
            <a:avLst/>
          </a:prstGeom>
        </p:spPr>
        <p:txBody>
          <a:bodyPr vert="horz" lIns="91440" tIns="45720" rIns="91440" bIns="45720" rtlCol="0" anchor="t">
            <a:normAutofit/>
          </a:bodyPr>
          <a:lstStyle/>
          <a:p>
            <a:pPr indent="-228600">
              <a:lnSpc>
                <a:spcPct val="90000"/>
              </a:lnSpc>
              <a:spcAft>
                <a:spcPts val="600"/>
              </a:spcAft>
              <a:buFont typeface="Arial" panose="020B0604020202020204" pitchFamily="34" charset="0"/>
              <a:buChar char="•"/>
            </a:pPr>
            <a:r>
              <a:rPr lang="en-US" sz="1100" b="1">
                <a:solidFill>
                  <a:schemeClr val="tx2"/>
                </a:solidFill>
              </a:rPr>
              <a:t>1. Collecte des données :</a:t>
            </a:r>
            <a:endParaRPr lang="en-US" sz="1100">
              <a:solidFill>
                <a:schemeClr val="tx2"/>
              </a:solidFill>
            </a:endParaRPr>
          </a:p>
          <a:p>
            <a:pPr indent="-228600">
              <a:lnSpc>
                <a:spcPct val="90000"/>
              </a:lnSpc>
              <a:spcAft>
                <a:spcPts val="600"/>
              </a:spcAft>
              <a:buFont typeface="Arial" panose="020B0604020202020204" pitchFamily="34" charset="0"/>
              <a:buChar char="•"/>
            </a:pPr>
            <a:r>
              <a:rPr lang="en-US" sz="1100">
                <a:solidFill>
                  <a:schemeClr val="tx2"/>
                </a:solidFill>
              </a:rPr>
              <a:t>Utilisation pour la gestion locative, les transactions, et l'accompagnement client.</a:t>
            </a:r>
          </a:p>
          <a:p>
            <a:pPr indent="-228600">
              <a:lnSpc>
                <a:spcPct val="90000"/>
              </a:lnSpc>
              <a:spcAft>
                <a:spcPts val="600"/>
              </a:spcAft>
              <a:buFont typeface="Arial" panose="020B0604020202020204" pitchFamily="34" charset="0"/>
              <a:buChar char="•"/>
            </a:pPr>
            <a:endParaRPr lang="en-US" sz="1100">
              <a:solidFill>
                <a:schemeClr val="tx2"/>
              </a:solidFill>
            </a:endParaRPr>
          </a:p>
          <a:p>
            <a:pPr indent="-228600">
              <a:lnSpc>
                <a:spcPct val="90000"/>
              </a:lnSpc>
              <a:spcAft>
                <a:spcPts val="600"/>
              </a:spcAft>
              <a:buFont typeface="Arial" panose="020B0604020202020204" pitchFamily="34" charset="0"/>
              <a:buChar char="•"/>
            </a:pPr>
            <a:r>
              <a:rPr lang="en-US" sz="1100" b="1">
                <a:solidFill>
                  <a:schemeClr val="tx2"/>
                </a:solidFill>
              </a:rPr>
              <a:t>2. Engagements principaux :</a:t>
            </a:r>
            <a:endParaRPr lang="en-US" sz="1100">
              <a:solidFill>
                <a:schemeClr val="tx2"/>
              </a:solidFill>
            </a:endParaRPr>
          </a:p>
          <a:p>
            <a:pPr indent="-228600">
              <a:lnSpc>
                <a:spcPct val="90000"/>
              </a:lnSpc>
              <a:spcAft>
                <a:spcPts val="600"/>
              </a:spcAft>
              <a:buFont typeface="Arial" panose="020B0604020202020204" pitchFamily="34" charset="0"/>
              <a:buChar char="•"/>
            </a:pPr>
            <a:r>
              <a:rPr lang="en-US" sz="1100" b="1">
                <a:solidFill>
                  <a:schemeClr val="tx2"/>
                </a:solidFill>
              </a:rPr>
              <a:t>Transparence :</a:t>
            </a:r>
            <a:r>
              <a:rPr lang="en-US" sz="1100">
                <a:solidFill>
                  <a:schemeClr val="tx2"/>
                </a:solidFill>
              </a:rPr>
              <a:t> Informations claires sur le traitement des données.</a:t>
            </a:r>
          </a:p>
          <a:p>
            <a:pPr indent="-228600">
              <a:lnSpc>
                <a:spcPct val="90000"/>
              </a:lnSpc>
              <a:spcAft>
                <a:spcPts val="600"/>
              </a:spcAft>
              <a:buFont typeface="Arial" panose="020B0604020202020204" pitchFamily="34" charset="0"/>
              <a:buChar char="•"/>
            </a:pPr>
            <a:r>
              <a:rPr lang="en-US" sz="1100" b="1">
                <a:solidFill>
                  <a:schemeClr val="tx2"/>
                </a:solidFill>
              </a:rPr>
              <a:t>Sécurité :</a:t>
            </a:r>
            <a:r>
              <a:rPr lang="en-US" sz="1100">
                <a:solidFill>
                  <a:schemeClr val="tx2"/>
                </a:solidFill>
              </a:rPr>
              <a:t> Protection contre tout accès non autorisé.</a:t>
            </a:r>
          </a:p>
          <a:p>
            <a:pPr indent="-228600">
              <a:lnSpc>
                <a:spcPct val="90000"/>
              </a:lnSpc>
              <a:spcAft>
                <a:spcPts val="600"/>
              </a:spcAft>
              <a:buFont typeface="Arial" panose="020B0604020202020204" pitchFamily="34" charset="0"/>
              <a:buChar char="•"/>
            </a:pPr>
            <a:r>
              <a:rPr lang="en-US" sz="1100" b="1">
                <a:solidFill>
                  <a:schemeClr val="tx2"/>
                </a:solidFill>
              </a:rPr>
              <a:t>Finalité :</a:t>
            </a:r>
            <a:r>
              <a:rPr lang="en-US" sz="1100">
                <a:solidFill>
                  <a:schemeClr val="tx2"/>
                </a:solidFill>
              </a:rPr>
              <a:t> Données utilisées uniquement pour des besoins spécifiques.</a:t>
            </a:r>
          </a:p>
          <a:p>
            <a:pPr indent="-228600">
              <a:lnSpc>
                <a:spcPct val="90000"/>
              </a:lnSpc>
              <a:spcAft>
                <a:spcPts val="600"/>
              </a:spcAft>
              <a:buFont typeface="Arial" panose="020B0604020202020204" pitchFamily="34" charset="0"/>
              <a:buChar char="•"/>
            </a:pPr>
            <a:endParaRPr lang="en-US" sz="1100">
              <a:solidFill>
                <a:schemeClr val="tx2"/>
              </a:solidFill>
            </a:endParaRPr>
          </a:p>
          <a:p>
            <a:pPr indent="-228600">
              <a:lnSpc>
                <a:spcPct val="90000"/>
              </a:lnSpc>
              <a:spcAft>
                <a:spcPts val="600"/>
              </a:spcAft>
              <a:buFont typeface="Arial" panose="020B0604020202020204" pitchFamily="34" charset="0"/>
              <a:buChar char="•"/>
            </a:pPr>
            <a:r>
              <a:rPr lang="en-US" sz="1100" b="1">
                <a:solidFill>
                  <a:schemeClr val="tx2"/>
                </a:solidFill>
              </a:rPr>
              <a:t>3. Droits des clients :</a:t>
            </a:r>
            <a:endParaRPr lang="en-US" sz="1100">
              <a:solidFill>
                <a:schemeClr val="tx2"/>
              </a:solidFill>
            </a:endParaRPr>
          </a:p>
          <a:p>
            <a:pPr indent="-228600">
              <a:lnSpc>
                <a:spcPct val="90000"/>
              </a:lnSpc>
              <a:spcAft>
                <a:spcPts val="600"/>
              </a:spcAft>
              <a:buFont typeface="Arial" panose="020B0604020202020204" pitchFamily="34" charset="0"/>
              <a:buChar char="•"/>
            </a:pPr>
            <a:r>
              <a:rPr lang="en-US" sz="1100">
                <a:solidFill>
                  <a:schemeClr val="tx2"/>
                </a:solidFill>
              </a:rPr>
              <a:t>Accès, rectification, et suppression de leurs données.</a:t>
            </a:r>
          </a:p>
          <a:p>
            <a:pPr indent="-228600">
              <a:lnSpc>
                <a:spcPct val="90000"/>
              </a:lnSpc>
              <a:spcAft>
                <a:spcPts val="600"/>
              </a:spcAft>
              <a:buFont typeface="Arial" panose="020B0604020202020204" pitchFamily="34" charset="0"/>
              <a:buChar char="•"/>
            </a:pPr>
            <a:r>
              <a:rPr lang="en-US" sz="1100">
                <a:solidFill>
                  <a:schemeClr val="tx2"/>
                </a:solidFill>
              </a:rPr>
              <a:t>Opposition à certains traitements si nécessaire.</a:t>
            </a:r>
          </a:p>
          <a:p>
            <a:pPr indent="-228600">
              <a:lnSpc>
                <a:spcPct val="90000"/>
              </a:lnSpc>
              <a:spcAft>
                <a:spcPts val="600"/>
              </a:spcAft>
              <a:buFont typeface="Arial" panose="020B0604020202020204" pitchFamily="34" charset="0"/>
              <a:buChar char="•"/>
            </a:pPr>
            <a:endParaRPr lang="en-US" sz="1100">
              <a:solidFill>
                <a:schemeClr val="tx2"/>
              </a:solidFill>
            </a:endParaRPr>
          </a:p>
        </p:txBody>
      </p:sp>
      <p:grpSp>
        <p:nvGrpSpPr>
          <p:cNvPr id="13" name="Group 12">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14" name="Freeform: Shape 13">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4" name="Image 3" descr="Une image contenant texte, Police, conception&#10;&#10;Description générée automatiquement">
            <a:extLst>
              <a:ext uri="{FF2B5EF4-FFF2-40B4-BE49-F238E27FC236}">
                <a16:creationId xmlns:a16="http://schemas.microsoft.com/office/drawing/2014/main" id="{0F736B10-369D-34CE-8C3D-4D0E320849C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6153821"/>
            <a:ext cx="4142232" cy="704179"/>
          </a:xfrm>
          <a:prstGeom prst="rect">
            <a:avLst/>
          </a:prstGeom>
        </p:spPr>
      </p:pic>
    </p:spTree>
    <p:extLst>
      <p:ext uri="{BB962C8B-B14F-4D97-AF65-F5344CB8AC3E}">
        <p14:creationId xmlns:p14="http://schemas.microsoft.com/office/powerpoint/2010/main" val="385580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9F529C3-C941-49FD-8C67-82F134F64B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50000"/>
              <a:lumOff val="5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0586029-32A0-47E5-9AEC-AE3ABA6B94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 4" descr="Une image contenant texte, capture d’écran, Tracé, ligne&#10;&#10;Le contenu généré par l’IA peut être incorrect.">
            <a:extLst>
              <a:ext uri="{FF2B5EF4-FFF2-40B4-BE49-F238E27FC236}">
                <a16:creationId xmlns:a16="http://schemas.microsoft.com/office/drawing/2014/main" id="{3EBDDEE2-C4EA-9E52-519E-70B23EC4B3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3467" y="1615559"/>
            <a:ext cx="5294716" cy="3626879"/>
          </a:xfrm>
          <a:prstGeom prst="rect">
            <a:avLst/>
          </a:prstGeom>
        </p:spPr>
      </p:pic>
      <p:cxnSp>
        <p:nvCxnSpPr>
          <p:cNvPr id="14" name="Straight Connector 13">
            <a:extLst>
              <a:ext uri="{FF2B5EF4-FFF2-40B4-BE49-F238E27FC236}">
                <a16:creationId xmlns:a16="http://schemas.microsoft.com/office/drawing/2014/main" id="{8C730EAB-A532-4295-A302-FB4B90DB9F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79958" y="1143000"/>
            <a:ext cx="0" cy="4572000"/>
          </a:xfrm>
          <a:prstGeom prst="line">
            <a:avLst/>
          </a:prstGeom>
          <a:ln>
            <a:solidFill>
              <a:srgbClr val="4E4E4E"/>
            </a:solidFill>
          </a:ln>
        </p:spPr>
        <p:style>
          <a:lnRef idx="1">
            <a:schemeClr val="accent1"/>
          </a:lnRef>
          <a:fillRef idx="0">
            <a:schemeClr val="accent1"/>
          </a:fillRef>
          <a:effectRef idx="0">
            <a:schemeClr val="accent1"/>
          </a:effectRef>
          <a:fontRef idx="minor">
            <a:schemeClr val="tx1"/>
          </a:fontRef>
        </p:style>
      </p:cxnSp>
      <p:pic>
        <p:nvPicPr>
          <p:cNvPr id="3" name="Image 2" descr="Une image contenant texte, capture d’écran, ligne, Tracé&#10;&#10;Le contenu généré par l’IA peut être incorrect.">
            <a:extLst>
              <a:ext uri="{FF2B5EF4-FFF2-40B4-BE49-F238E27FC236}">
                <a16:creationId xmlns:a16="http://schemas.microsoft.com/office/drawing/2014/main" id="{EDEE0EA1-23A2-E99B-DE38-5DFE1A6791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53817" y="1595705"/>
            <a:ext cx="5294715" cy="3666589"/>
          </a:xfrm>
          <a:prstGeom prst="rect">
            <a:avLst/>
          </a:prstGeom>
        </p:spPr>
      </p:pic>
      <p:cxnSp>
        <p:nvCxnSpPr>
          <p:cNvPr id="7" name="Connecteur droit 6">
            <a:extLst>
              <a:ext uri="{FF2B5EF4-FFF2-40B4-BE49-F238E27FC236}">
                <a16:creationId xmlns:a16="http://schemas.microsoft.com/office/drawing/2014/main" id="{A3FA0679-EBE1-1A17-EA64-ED60D7DF4372}"/>
              </a:ext>
            </a:extLst>
          </p:cNvPr>
          <p:cNvCxnSpPr>
            <a:cxnSpLocks/>
          </p:cNvCxnSpPr>
          <p:nvPr/>
        </p:nvCxnSpPr>
        <p:spPr>
          <a:xfrm>
            <a:off x="1856232" y="3743325"/>
            <a:ext cx="2231136" cy="0"/>
          </a:xfrm>
          <a:prstGeom prst="line">
            <a:avLst/>
          </a:prstGeom>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731483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45A9F99-D9B1-4094-A2E2-B90AC1DB7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7FAF607-473A-4A43-A23D-BBFF5C411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094105" y="802955"/>
            <a:ext cx="4977976" cy="1454051"/>
          </a:xfrm>
        </p:spPr>
        <p:txBody>
          <a:bodyPr>
            <a:normAutofit/>
          </a:bodyPr>
          <a:lstStyle/>
          <a:p>
            <a:r>
              <a:rPr lang="fr-FR" sz="3600">
                <a:solidFill>
                  <a:schemeClr val="tx2"/>
                </a:solidFill>
              </a:rPr>
              <a:t>Principaux déséquilibres économiques</a:t>
            </a:r>
          </a:p>
        </p:txBody>
      </p:sp>
      <p:pic>
        <p:nvPicPr>
          <p:cNvPr id="7" name="Graphic 6" descr="Marché">
            <a:extLst>
              <a:ext uri="{FF2B5EF4-FFF2-40B4-BE49-F238E27FC236}">
                <a16:creationId xmlns:a16="http://schemas.microsoft.com/office/drawing/2014/main" id="{41ED40CA-8FA6-DF3F-3F2B-2C71A4F8B4B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686951" y="1793846"/>
            <a:ext cx="3620021" cy="3620021"/>
          </a:xfrm>
          <a:prstGeom prst="rect">
            <a:avLst/>
          </a:prstGeom>
        </p:spPr>
      </p:pic>
      <p:sp>
        <p:nvSpPr>
          <p:cNvPr id="3" name="Content Placeholder 2"/>
          <p:cNvSpPr>
            <a:spLocks noGrp="1"/>
          </p:cNvSpPr>
          <p:nvPr>
            <p:ph idx="1"/>
          </p:nvPr>
        </p:nvSpPr>
        <p:spPr>
          <a:xfrm>
            <a:off x="6090574" y="2421682"/>
            <a:ext cx="4977578" cy="3639289"/>
          </a:xfrm>
        </p:spPr>
        <p:txBody>
          <a:bodyPr anchor="ctr">
            <a:normAutofit/>
          </a:bodyPr>
          <a:lstStyle/>
          <a:p>
            <a:endParaRPr lang="fr-FR" sz="1800" dirty="0">
              <a:solidFill>
                <a:schemeClr val="tx2"/>
              </a:solidFill>
            </a:endParaRPr>
          </a:p>
          <a:p>
            <a:pPr>
              <a:defRPr sz="2000"/>
            </a:pPr>
            <a:r>
              <a:rPr lang="fr-FR" sz="1800" dirty="0">
                <a:solidFill>
                  <a:schemeClr val="tx2"/>
                </a:solidFill>
              </a:rPr>
              <a:t>Fluctuation des prix de l'immobilier </a:t>
            </a:r>
          </a:p>
          <a:p>
            <a:pPr>
              <a:defRPr sz="2000"/>
            </a:pPr>
            <a:r>
              <a:rPr lang="fr-FR" sz="1800" dirty="0">
                <a:solidFill>
                  <a:schemeClr val="tx2"/>
                </a:solidFill>
              </a:rPr>
              <a:t>Hausse des taux d'intérêt : impact sur les emprunts immobiliers</a:t>
            </a:r>
          </a:p>
          <a:p>
            <a:pPr>
              <a:defRPr sz="2000"/>
            </a:pPr>
            <a:r>
              <a:rPr lang="fr-FR" sz="1800" dirty="0">
                <a:solidFill>
                  <a:schemeClr val="tx2"/>
                </a:solidFill>
              </a:rPr>
              <a:t>Inflation générale : augmentation des coûts fixes (loyer, énergie)</a:t>
            </a:r>
          </a:p>
          <a:p>
            <a:pPr>
              <a:defRPr sz="2000"/>
            </a:pPr>
            <a:r>
              <a:rPr lang="fr-FR" sz="1800" dirty="0">
                <a:solidFill>
                  <a:schemeClr val="tx2"/>
                </a:solidFill>
              </a:rPr>
              <a:t>Tensions sur le marché du travail : difficultés à recruter des agents immobiliers</a:t>
            </a:r>
          </a:p>
        </p:txBody>
      </p:sp>
      <p:grpSp>
        <p:nvGrpSpPr>
          <p:cNvPr id="14" name="Group 13">
            <a:extLst>
              <a:ext uri="{FF2B5EF4-FFF2-40B4-BE49-F238E27FC236}">
                <a16:creationId xmlns:a16="http://schemas.microsoft.com/office/drawing/2014/main" id="{C5F6476F-D303-44D3-B30F-1BA348F0F6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5" y="52996"/>
            <a:ext cx="5928607" cy="6805005"/>
            <a:chOff x="6095999" y="52996"/>
            <a:chExt cx="6093363" cy="6805005"/>
          </a:xfrm>
          <a:solidFill>
            <a:schemeClr val="accent5">
              <a:alpha val="10000"/>
            </a:schemeClr>
          </a:solidFill>
        </p:grpSpPr>
        <p:sp>
          <p:nvSpPr>
            <p:cNvPr id="15" name="Freeform: Shape 14">
              <a:extLst>
                <a:ext uri="{FF2B5EF4-FFF2-40B4-BE49-F238E27FC236}">
                  <a16:creationId xmlns:a16="http://schemas.microsoft.com/office/drawing/2014/main" id="{C972EB4B-0539-4430-9340-8117B9D7C3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CA5348F-9FF6-485F-898D-1BED7EC72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33B89F41-1D91-447A-88C5-8A917809F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3C823D3-D619-407C-89E0-C6F6B1E7A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47F8E3E-2FFA-4A0F-B3C7-E57ADDCFB4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p:cNvSpPr>
            <a:spLocks noGrp="1"/>
          </p:cNvSpPr>
          <p:nvPr>
            <p:ph type="title"/>
          </p:nvPr>
        </p:nvSpPr>
        <p:spPr>
          <a:xfrm>
            <a:off x="1179226" y="1594707"/>
            <a:ext cx="9833548" cy="1325563"/>
          </a:xfrm>
        </p:spPr>
        <p:txBody>
          <a:bodyPr anchor="b">
            <a:normAutofit/>
          </a:bodyPr>
          <a:lstStyle/>
          <a:p>
            <a:pPr algn="ctr"/>
            <a:r>
              <a:rPr lang="fr-FR" sz="3600">
                <a:solidFill>
                  <a:schemeClr val="tx2"/>
                </a:solidFill>
              </a:rPr>
              <a:t>Impôts, taxes, subventions</a:t>
            </a:r>
          </a:p>
        </p:txBody>
      </p:sp>
      <p:grpSp>
        <p:nvGrpSpPr>
          <p:cNvPr id="12" name="Group 11">
            <a:extLst>
              <a:ext uri="{FF2B5EF4-FFF2-40B4-BE49-F238E27FC236}">
                <a16:creationId xmlns:a16="http://schemas.microsoft.com/office/drawing/2014/main" id="{33D939F1-7ABE-4D0E-946A-43F37F556A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3346102" cy="2510865"/>
            <a:chOff x="-305" y="-1"/>
            <a:chExt cx="3832880" cy="2876136"/>
          </a:xfrm>
        </p:grpSpPr>
        <p:sp>
          <p:nvSpPr>
            <p:cNvPr id="13" name="Freeform: Shape 12">
              <a:extLst>
                <a:ext uri="{FF2B5EF4-FFF2-40B4-BE49-F238E27FC236}">
                  <a16:creationId xmlns:a16="http://schemas.microsoft.com/office/drawing/2014/main" id="{63FE0426-0FE4-451E-A8BB-08DA6A6AC2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4A32F7E8-35B4-451F-AA07-AECF7CA1D5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E1097796-C3C8-4772-9EBD-9F5CA368F5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EC4BC137-BB50-4235-A83F-4B4EEE1590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p:cNvSpPr>
            <a:spLocks noGrp="1"/>
          </p:cNvSpPr>
          <p:nvPr>
            <p:ph idx="1"/>
          </p:nvPr>
        </p:nvSpPr>
        <p:spPr>
          <a:xfrm>
            <a:off x="1179226" y="3329677"/>
            <a:ext cx="9833548" cy="2457269"/>
          </a:xfrm>
        </p:spPr>
        <p:txBody>
          <a:bodyPr>
            <a:normAutofit/>
          </a:bodyPr>
          <a:lstStyle/>
          <a:p>
            <a:endParaRPr lang="fr-FR" sz="1800">
              <a:solidFill>
                <a:schemeClr val="tx2"/>
              </a:solidFill>
            </a:endParaRPr>
          </a:p>
          <a:p>
            <a:pPr>
              <a:defRPr sz="2000"/>
            </a:pPr>
            <a:r>
              <a:rPr lang="fr-FR" sz="1800">
                <a:solidFill>
                  <a:schemeClr val="tx2"/>
                </a:solidFill>
              </a:rPr>
              <a:t>Impôt sur les Sociétés (IS)</a:t>
            </a:r>
          </a:p>
          <a:p>
            <a:pPr>
              <a:defRPr sz="2000"/>
            </a:pPr>
            <a:r>
              <a:rPr lang="fr-FR" sz="1800">
                <a:solidFill>
                  <a:schemeClr val="tx2"/>
                </a:solidFill>
              </a:rPr>
              <a:t>TVA sur les honoraires d'agence</a:t>
            </a:r>
          </a:p>
          <a:p>
            <a:pPr>
              <a:defRPr sz="2000"/>
            </a:pPr>
            <a:r>
              <a:rPr lang="fr-FR" sz="1800">
                <a:solidFill>
                  <a:schemeClr val="tx2"/>
                </a:solidFill>
              </a:rPr>
              <a:t>Cotisations sociales : URSSAF pour les salariés</a:t>
            </a:r>
          </a:p>
          <a:p>
            <a:pPr>
              <a:defRPr sz="2000"/>
            </a:pPr>
            <a:r>
              <a:rPr lang="fr-FR" sz="1800">
                <a:solidFill>
                  <a:schemeClr val="tx2"/>
                </a:solidFill>
              </a:rPr>
              <a:t>Subventions pour la modernisation ou l'emploi d'apprentis</a:t>
            </a:r>
          </a:p>
        </p:txBody>
      </p:sp>
      <p:grpSp>
        <p:nvGrpSpPr>
          <p:cNvPr id="18" name="Group 17">
            <a:extLst>
              <a:ext uri="{FF2B5EF4-FFF2-40B4-BE49-F238E27FC236}">
                <a16:creationId xmlns:a16="http://schemas.microsoft.com/office/drawing/2014/main" id="{9DB3963A-4187-4A72-9DA4-CA6BADE2293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9072780" y="3734338"/>
            <a:ext cx="3878664" cy="2368659"/>
            <a:chOff x="6867015" y="-1"/>
            <a:chExt cx="5324985" cy="3251912"/>
          </a:xfrm>
          <a:solidFill>
            <a:schemeClr val="accent5">
              <a:alpha val="10000"/>
            </a:schemeClr>
          </a:solidFill>
        </p:grpSpPr>
        <p:sp>
          <p:nvSpPr>
            <p:cNvPr id="19" name="Freeform: Shape 18">
              <a:extLst>
                <a:ext uri="{FF2B5EF4-FFF2-40B4-BE49-F238E27FC236}">
                  <a16:creationId xmlns:a16="http://schemas.microsoft.com/office/drawing/2014/main" id="{2428E75E-001A-4568-B035-574F1303EF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64AC8CFC-1164-4525-82A0-25F75ADCF4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6F35C856-5B70-4CA2-BB8F-A37197D8F9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550FD8B0-DE97-47B1-84ED-67A3BD00FE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45A976A-8DE3-4B67-B94B-2044FDD128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EAAA1B9-2DDB-49C9-A037-A523D2F13C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p:cNvSpPr>
            <a:spLocks noGrp="1"/>
          </p:cNvSpPr>
          <p:nvPr>
            <p:ph type="title"/>
          </p:nvPr>
        </p:nvSpPr>
        <p:spPr>
          <a:xfrm>
            <a:off x="804672" y="457200"/>
            <a:ext cx="10579608" cy="1188720"/>
          </a:xfrm>
        </p:spPr>
        <p:txBody>
          <a:bodyPr>
            <a:normAutofit/>
          </a:bodyPr>
          <a:lstStyle/>
          <a:p>
            <a:r>
              <a:rPr lang="fr-FR" sz="4000">
                <a:solidFill>
                  <a:schemeClr val="tx2"/>
                </a:solidFill>
              </a:rPr>
              <a:t>Règles et normes de l'UE</a:t>
            </a:r>
          </a:p>
        </p:txBody>
      </p:sp>
      <p:grpSp>
        <p:nvGrpSpPr>
          <p:cNvPr id="18" name="Group 12">
            <a:extLst>
              <a:ext uri="{FF2B5EF4-FFF2-40B4-BE49-F238E27FC236}">
                <a16:creationId xmlns:a16="http://schemas.microsoft.com/office/drawing/2014/main" id="{76566969-F813-4CC5-B3E9-363D85B55C3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8881264" y="-5116"/>
            <a:ext cx="3318648" cy="2490264"/>
            <a:chOff x="-305" y="-1"/>
            <a:chExt cx="3832880" cy="2876136"/>
          </a:xfrm>
        </p:grpSpPr>
        <p:sp>
          <p:nvSpPr>
            <p:cNvPr id="24" name="Freeform: Shape 13">
              <a:extLst>
                <a:ext uri="{FF2B5EF4-FFF2-40B4-BE49-F238E27FC236}">
                  <a16:creationId xmlns:a16="http://schemas.microsoft.com/office/drawing/2014/main" id="{AF8CF66C-45E2-456B-92B0-9E97A331D1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14">
              <a:extLst>
                <a:ext uri="{FF2B5EF4-FFF2-40B4-BE49-F238E27FC236}">
                  <a16:creationId xmlns:a16="http://schemas.microsoft.com/office/drawing/2014/main" id="{D65D590E-D70D-4D25-B853-D5208F2AA3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15">
              <a:extLst>
                <a:ext uri="{FF2B5EF4-FFF2-40B4-BE49-F238E27FC236}">
                  <a16:creationId xmlns:a16="http://schemas.microsoft.com/office/drawing/2014/main" id="{6231501E-3F84-4705-A001-13995FA688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552617E4-47FD-4C38-8F70-93BF9B125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 name="Group 18">
            <a:extLst>
              <a:ext uri="{FF2B5EF4-FFF2-40B4-BE49-F238E27FC236}">
                <a16:creationId xmlns:a16="http://schemas.microsoft.com/office/drawing/2014/main" id="{0217D733-97B6-4C43-AF0C-5E3CB0EA132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07887"/>
            <a:ext cx="2605762" cy="2252847"/>
            <a:chOff x="-305" y="-4155"/>
            <a:chExt cx="2514948" cy="2174333"/>
          </a:xfrm>
        </p:grpSpPr>
        <p:sp>
          <p:nvSpPr>
            <p:cNvPr id="20" name="Freeform: Shape 19">
              <a:extLst>
                <a:ext uri="{FF2B5EF4-FFF2-40B4-BE49-F238E27FC236}">
                  <a16:creationId xmlns:a16="http://schemas.microsoft.com/office/drawing/2014/main" id="{FD288266-7E76-4D4A-BAAC-E233FA013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B697F88A-8624-4BA2-AF06-E6C3A52F03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8CA77163-C052-481C-9DCF-68C23ACAB3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3" name="Freeform: Shape 22">
              <a:extLst>
                <a:ext uri="{FF2B5EF4-FFF2-40B4-BE49-F238E27FC236}">
                  <a16:creationId xmlns:a16="http://schemas.microsoft.com/office/drawing/2014/main" id="{02B425B5-0A0E-4B85-B718-E5DA73431A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5" name="Content Placeholder 2">
            <a:extLst>
              <a:ext uri="{FF2B5EF4-FFF2-40B4-BE49-F238E27FC236}">
                <a16:creationId xmlns:a16="http://schemas.microsoft.com/office/drawing/2014/main" id="{6674BF44-3418-BE02-97A8-7507294941DF}"/>
              </a:ext>
            </a:extLst>
          </p:cNvPr>
          <p:cNvGraphicFramePr>
            <a:graphicFrameLocks noGrp="1"/>
          </p:cNvGraphicFramePr>
          <p:nvPr>
            <p:ph idx="1"/>
            <p:extLst>
              <p:ext uri="{D42A27DB-BD31-4B8C-83A1-F6EECF244321}">
                <p14:modId xmlns:p14="http://schemas.microsoft.com/office/powerpoint/2010/main" val="34181868"/>
              </p:ext>
            </p:extLst>
          </p:nvPr>
        </p:nvGraphicFramePr>
        <p:xfrm>
          <a:off x="1036320" y="2560320"/>
          <a:ext cx="10119360" cy="35661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1567</TotalTime>
  <Words>1017</Words>
  <Application>Microsoft Office PowerPoint</Application>
  <PresentationFormat>Grand écran</PresentationFormat>
  <Paragraphs>72</Paragraphs>
  <Slides>10</Slides>
  <Notes>9</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Aptos</vt:lpstr>
      <vt:lpstr>Aptos Display</vt:lpstr>
      <vt:lpstr>Arial</vt:lpstr>
      <vt:lpstr>Thème Office</vt:lpstr>
      <vt:lpstr>Présentation PowerPoint</vt:lpstr>
      <vt:lpstr>Présentation PowerPoint</vt:lpstr>
      <vt:lpstr>Présentation PowerPoint</vt:lpstr>
      <vt:lpstr>Présentation PowerPoint</vt:lpstr>
      <vt:lpstr>Présentation PowerPoint</vt:lpstr>
      <vt:lpstr>Présentation PowerPoint</vt:lpstr>
      <vt:lpstr>Principaux déséquilibres économiques</vt:lpstr>
      <vt:lpstr>Impôts, taxes, subventions</vt:lpstr>
      <vt:lpstr>Règles et normes de l'UE</vt:lpstr>
      <vt:lpstr>Impact des Réglementations sur notre Agence Immobilière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Gabriel Arzoin</dc:creator>
  <cp:lastModifiedBy>Gabriel Arzoin</cp:lastModifiedBy>
  <cp:revision>9</cp:revision>
  <dcterms:created xsi:type="dcterms:W3CDTF">2024-12-07T22:32:31Z</dcterms:created>
  <dcterms:modified xsi:type="dcterms:W3CDTF">2026-03-19T22:15:17Z</dcterms:modified>
</cp:coreProperties>
</file>